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61" r:id="rId5"/>
    <p:sldId id="258" r:id="rId6"/>
    <p:sldId id="271" r:id="rId7"/>
    <p:sldId id="262" r:id="rId8"/>
    <p:sldId id="259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6899DA-5290-A962-9821-BE0D9B3448BB}" v="1" dt="2023-03-08T16:53:41.953"/>
    <p1510:client id="{73853B84-0BF6-4D28-8A5D-3D47801A8433}" v="996" dt="2023-03-07T20:05:24.861"/>
    <p1510:client id="{76D2606D-DBC9-4348-AEDD-239D6DE3B8C9}" v="38" dt="2023-03-07T20:38:46.447"/>
    <p1510:client id="{A578AABA-F26E-4756-BFD0-0A0C134757AC}" v="18" dt="2023-03-07T22:03:35.710"/>
    <p1510:client id="{DCD50386-207F-7CBA-845E-EBB4C9272BA0}" v="749" dt="2023-03-07T19:19:00.870"/>
    <p1510:client id="{EE6BF4AD-1DDC-2584-A18B-CF38662A8C95}" v="201" dt="2023-03-07T19:21:21.81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3E7"/>
          </a:solidFill>
        </a:fill>
      </a:tcStyle>
    </a:wholeTbl>
    <a:band2H>
      <a:tcTxStyle/>
      <a:tcStyle>
        <a:tcBdr/>
        <a:fill>
          <a:solidFill>
            <a:srgbClr val="E8F1F4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DCE"/>
          </a:solidFill>
        </a:fill>
      </a:tcStyle>
    </a:wholeTbl>
    <a:band2H>
      <a:tcTxStyle/>
      <a:tcStyle>
        <a:tcBdr/>
        <a:fill>
          <a:solidFill>
            <a:srgbClr val="F0F6E8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4CB"/>
          </a:solidFill>
        </a:fill>
      </a:tcStyle>
    </a:wholeTbl>
    <a:band2H>
      <a:tcTxStyle/>
      <a:tcStyle>
        <a:tcBdr/>
        <a:fill>
          <a:solidFill>
            <a:srgbClr val="FEF2E7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209800" y="4464027"/>
            <a:ext cx="9144000" cy="1641491"/>
          </a:xfrm>
          <a:prstGeom prst="rect">
            <a:avLst/>
          </a:prstGeom>
        </p:spPr>
        <p:txBody>
          <a:bodyPr anchor="t"/>
          <a:lstStyle>
            <a:lvl1pPr algn="r">
              <a:defRPr sz="9600" spc="-300">
                <a:gradFill flip="none" rotWithShape="1">
                  <a:gsLst>
                    <a:gs pos="0">
                      <a:srgbClr val="969696"/>
                    </a:gs>
                    <a:gs pos="32000">
                      <a:srgbClr val="E3E3E3"/>
                    </a:gs>
                    <a:gs pos="100000">
                      <a:srgbClr val="FFFFFF"/>
                    </a:gs>
                  </a:gsLst>
                  <a:lin ang="8100000" scaled="0"/>
                </a:gradFill>
                <a:effectLst>
                  <a:outerShdw blurRad="469900" dist="342900" dir="5400000" rotWithShape="0">
                    <a:srgbClr val="000000">
                      <a:alpha val="66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09799" y="3694374"/>
            <a:ext cx="9144001" cy="754026"/>
          </a:xfrm>
          <a:prstGeom prst="rect">
            <a:avLst/>
          </a:prstGeom>
        </p:spPr>
        <p:txBody>
          <a:bodyPr anchor="b"/>
          <a:lstStyle>
            <a:lvl1pPr marL="0" indent="0" algn="r">
              <a:buSzTx/>
              <a:buFontTx/>
              <a:buNone/>
              <a:defRPr sz="32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1pPr>
            <a:lvl2pPr marL="0" indent="457200" algn="r">
              <a:buSzTx/>
              <a:buFontTx/>
              <a:buNone/>
              <a:defRPr sz="32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2pPr>
            <a:lvl3pPr marL="0" indent="914400" algn="r">
              <a:buSzTx/>
              <a:buFontTx/>
              <a:buNone/>
              <a:defRPr sz="32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3pPr>
            <a:lvl4pPr marL="0" indent="1371600" algn="r">
              <a:buSzTx/>
              <a:buFontTx/>
              <a:buNone/>
              <a:defRPr sz="32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4pPr>
            <a:lvl5pPr marL="0" indent="1828800" algn="r">
              <a:buSzTx/>
              <a:buFontTx/>
              <a:buNone/>
              <a:defRPr sz="32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839787" y="4367160"/>
            <a:ext cx="10515601" cy="81935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3" name="Picture Placeholder 2"/>
          <p:cNvSpPr>
            <a:spLocks noGrp="1"/>
          </p:cNvSpPr>
          <p:nvPr>
            <p:ph type="pic" idx="21"/>
          </p:nvPr>
        </p:nvSpPr>
        <p:spPr>
          <a:xfrm>
            <a:off x="839787" y="987425"/>
            <a:ext cx="10515601" cy="337973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5186515"/>
            <a:ext cx="10514013" cy="68247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gradFill flip="none" rotWithShape="1">
                  <a:gsLst>
                    <a:gs pos="0">
                      <a:srgbClr val="FFFFFF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1pPr>
            <a:lvl2pPr marL="0" indent="457200">
              <a:buSzTx/>
              <a:buFontTx/>
              <a:buNone/>
              <a:defRPr sz="1600">
                <a:gradFill flip="none" rotWithShape="1">
                  <a:gsLst>
                    <a:gs pos="0">
                      <a:srgbClr val="FFFFFF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2pPr>
            <a:lvl3pPr marL="0" indent="914400">
              <a:buSzTx/>
              <a:buFontTx/>
              <a:buNone/>
              <a:defRPr sz="1600">
                <a:gradFill flip="none" rotWithShape="1">
                  <a:gsLst>
                    <a:gs pos="0">
                      <a:srgbClr val="FFFFFF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3pPr>
            <a:lvl4pPr marL="0" indent="1371600">
              <a:buSzTx/>
              <a:buFontTx/>
              <a:buNone/>
              <a:defRPr sz="1600">
                <a:gradFill flip="none" rotWithShape="1">
                  <a:gsLst>
                    <a:gs pos="0">
                      <a:srgbClr val="FFFFFF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4pPr>
            <a:lvl5pPr marL="0" indent="1828800">
              <a:buSzTx/>
              <a:buFontTx/>
              <a:buNone/>
              <a:defRPr sz="1600">
                <a:gradFill flip="none" rotWithShape="1">
                  <a:gsLst>
                    <a:gs pos="0">
                      <a:srgbClr val="FFFFFF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353434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4489398"/>
            <a:ext cx="10514013" cy="1501827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1446212" y="365125"/>
            <a:ext cx="9302753" cy="2992904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6"/>
            <a:ext cx="8752300" cy="548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8199" y="4501729"/>
            <a:ext cx="10512426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4" name="TextBox 8"/>
          <p:cNvSpPr txBox="1"/>
          <p:nvPr/>
        </p:nvSpPr>
        <p:spPr>
          <a:xfrm>
            <a:off x="1156763" y="455642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15" name="TextBox 9"/>
          <p:cNvSpPr txBox="1"/>
          <p:nvPr/>
        </p:nvSpPr>
        <p:spPr>
          <a:xfrm>
            <a:off x="10483531" y="2412017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839787" y="2326967"/>
            <a:ext cx="10515601" cy="251183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4850581"/>
            <a:ext cx="10514013" cy="11406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37282" y="1885950"/>
            <a:ext cx="2946867" cy="5762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1pPr>
            <a:lvl2pPr marL="0" indent="4572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2pPr>
            <a:lvl3pPr marL="0" indent="9144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3pPr>
            <a:lvl4pPr marL="0" indent="13716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4pPr>
            <a:lvl5pPr marL="0" indent="18288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356797" y="2571750"/>
            <a:ext cx="2927351" cy="3589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3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587993" y="1885950"/>
            <a:ext cx="2936243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pPr>
            <a:endParaRPr/>
          </a:p>
        </p:txBody>
      </p:sp>
      <p:sp>
        <p:nvSpPr>
          <p:cNvPr id="136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577441" y="2571750"/>
            <a:ext cx="2946795" cy="3589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3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829035" y="1885950"/>
            <a:ext cx="2932114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pPr>
            <a:endParaRPr/>
          </a:p>
        </p:txBody>
      </p:sp>
      <p:sp>
        <p:nvSpPr>
          <p:cNvPr id="138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829035" y="2571750"/>
            <a:ext cx="2932114" cy="3589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32084" y="4297503"/>
            <a:ext cx="2940051" cy="5762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>
                <a:gradFill flip="none" rotWithShape="1">
                  <a:gsLst>
                    <a:gs pos="0">
                      <a:srgbClr val="969696"/>
                    </a:gs>
                    <a:gs pos="34000">
                      <a:srgbClr val="EDEDED"/>
                    </a:gs>
                    <a:gs pos="100000">
                      <a:srgbClr val="FFFFFF"/>
                    </a:gs>
                  </a:gsLst>
                  <a:lin ang="4800000" scaled="0"/>
                </a:gradFill>
              </a:defRPr>
            </a:lvl1pPr>
            <a:lvl2pPr marL="0" indent="4572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69696"/>
                    </a:gs>
                    <a:gs pos="34000">
                      <a:srgbClr val="EDEDED"/>
                    </a:gs>
                    <a:gs pos="100000">
                      <a:srgbClr val="FFFFFF"/>
                    </a:gs>
                  </a:gsLst>
                  <a:lin ang="4800000" scaled="0"/>
                </a:gradFill>
              </a:defRPr>
            </a:lvl2pPr>
            <a:lvl3pPr marL="0" indent="9144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69696"/>
                    </a:gs>
                    <a:gs pos="34000">
                      <a:srgbClr val="EDEDED"/>
                    </a:gs>
                    <a:gs pos="100000">
                      <a:srgbClr val="FFFFFF"/>
                    </a:gs>
                  </a:gsLst>
                  <a:lin ang="4800000" scaled="0"/>
                </a:gradFill>
              </a:defRPr>
            </a:lvl3pPr>
            <a:lvl4pPr marL="0" indent="13716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69696"/>
                    </a:gs>
                    <a:gs pos="34000">
                      <a:srgbClr val="EDEDED"/>
                    </a:gs>
                    <a:gs pos="100000">
                      <a:srgbClr val="FFFFFF"/>
                    </a:gs>
                  </a:gsLst>
                  <a:lin ang="4800000" scaled="0"/>
                </a:gradFill>
              </a:defRPr>
            </a:lvl4pPr>
            <a:lvl5pPr marL="0" indent="18288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69696"/>
                    </a:gs>
                    <a:gs pos="34000">
                      <a:srgbClr val="EDEDED"/>
                    </a:gs>
                    <a:gs pos="100000">
                      <a:srgbClr val="FFFFFF"/>
                    </a:gs>
                  </a:gsLst>
                  <a:lin ang="4800000" scaled="0"/>
                </a:gra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32084" y="2256353"/>
            <a:ext cx="2940051" cy="152400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1332084" y="4873764"/>
            <a:ext cx="2940051" cy="65919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50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68997" y="4297503"/>
            <a:ext cx="2930526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>
                <a:gradFill flip="none" rotWithShape="1">
                  <a:gsLst>
                    <a:gs pos="0">
                      <a:srgbClr val="969696"/>
                    </a:gs>
                    <a:gs pos="34000">
                      <a:srgbClr val="EDEDED"/>
                    </a:gs>
                    <a:gs pos="100000">
                      <a:srgbClr val="FFFFFF"/>
                    </a:gs>
                  </a:gsLst>
                  <a:lin ang="4800000" scaled="0"/>
                </a:gradFill>
              </a:defRPr>
            </a:pPr>
            <a:endParaRPr/>
          </a:p>
        </p:txBody>
      </p:sp>
      <p:sp>
        <p:nvSpPr>
          <p:cNvPr id="15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68995" y="2256353"/>
            <a:ext cx="2930526" cy="152400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2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567644" y="4873764"/>
            <a:ext cx="2934407" cy="65919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53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804322" y="4297503"/>
            <a:ext cx="2932114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>
                <a:gradFill flip="none" rotWithShape="1">
                  <a:gsLst>
                    <a:gs pos="0">
                      <a:srgbClr val="969696"/>
                    </a:gs>
                    <a:gs pos="34000">
                      <a:srgbClr val="EDEDED"/>
                    </a:gs>
                    <a:gs pos="100000">
                      <a:srgbClr val="FFFFFF"/>
                    </a:gs>
                  </a:gsLst>
                  <a:lin ang="4800000" scaled="0"/>
                </a:gradFill>
              </a:defRPr>
            </a:pPr>
            <a:endParaRPr/>
          </a:p>
        </p:txBody>
      </p:sp>
      <p:sp>
        <p:nvSpPr>
          <p:cNvPr id="15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804321" y="2256353"/>
            <a:ext cx="2932114" cy="152400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5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804197" y="4873761"/>
            <a:ext cx="2935998" cy="65919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54532" y="4464027"/>
            <a:ext cx="9144001" cy="1641491"/>
          </a:xfrm>
          <a:prstGeom prst="rect">
            <a:avLst/>
          </a:prstGeom>
        </p:spPr>
        <p:txBody>
          <a:bodyPr anchor="t"/>
          <a:lstStyle>
            <a:lvl1pPr>
              <a:defRPr sz="9600" spc="-300">
                <a:gradFill flip="none" rotWithShape="1">
                  <a:gsLst>
                    <a:gs pos="0">
                      <a:srgbClr val="878787"/>
                    </a:gs>
                    <a:gs pos="32000">
                      <a:srgbClr val="E3E3E3"/>
                    </a:gs>
                    <a:gs pos="100000">
                      <a:srgbClr val="FFFFFF"/>
                    </a:gs>
                  </a:gsLst>
                  <a:lin ang="8100000" scaled="0"/>
                </a:gradFill>
                <a:effectLst>
                  <a:outerShdw blurRad="469900" dist="342900" dir="5400000" rotWithShape="0">
                    <a:srgbClr val="000000">
                      <a:alpha val="66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54532" y="3693674"/>
            <a:ext cx="9144001" cy="7540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32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1pPr>
            <a:lvl2pPr marL="0" indent="457200">
              <a:buSzTx/>
              <a:buFontTx/>
              <a:buNone/>
              <a:defRPr sz="32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2pPr>
            <a:lvl3pPr marL="0" indent="914400">
              <a:buSzTx/>
              <a:buFontTx/>
              <a:buNone/>
              <a:defRPr sz="32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3pPr>
            <a:lvl4pPr marL="0" indent="1371600">
              <a:buSzTx/>
              <a:buFontTx/>
              <a:buNone/>
              <a:defRPr sz="32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4pPr>
            <a:lvl5pPr marL="0" indent="1828800">
              <a:buSzTx/>
              <a:buFontTx/>
              <a:buNone/>
              <a:defRPr sz="32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20000" y="1825625"/>
            <a:ext cx="5025217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20000" y="1681163"/>
            <a:ext cx="5025217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1pPr>
            <a:lvl2pPr marL="0" indent="4572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2pPr>
            <a:lvl3pPr marL="0" indent="9144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3pPr>
            <a:lvl4pPr marL="0" indent="13716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4pPr>
            <a:lvl5pPr marL="0" indent="182880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319839" y="1681163"/>
            <a:ext cx="503554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>
                <a:gradFill flip="none" rotWithShape="1">
                  <a:gsLst>
                    <a:gs pos="0">
                      <a:srgbClr val="9FDBE7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19999" y="2057400"/>
            <a:ext cx="3652027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gradFill flip="none" rotWithShape="1">
                  <a:gsLst>
                    <a:gs pos="0">
                      <a:srgbClr val="FFFFFF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20000" y="2057400"/>
            <a:ext cx="3652026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gradFill flip="none" rotWithShape="1">
                  <a:gsLst>
                    <a:gs pos="0">
                      <a:srgbClr val="FFFFFF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1pPr>
            <a:lvl2pPr marL="0" indent="457200">
              <a:buSzTx/>
              <a:buFontTx/>
              <a:buNone/>
              <a:defRPr sz="1600">
                <a:gradFill flip="none" rotWithShape="1">
                  <a:gsLst>
                    <a:gs pos="0">
                      <a:srgbClr val="FFFFFF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2pPr>
            <a:lvl3pPr marL="0" indent="914400">
              <a:buSzTx/>
              <a:buFontTx/>
              <a:buNone/>
              <a:defRPr sz="1600">
                <a:gradFill flip="none" rotWithShape="1">
                  <a:gsLst>
                    <a:gs pos="0">
                      <a:srgbClr val="FFFFFF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3pPr>
            <a:lvl4pPr marL="0" indent="1371600">
              <a:buSzTx/>
              <a:buFontTx/>
              <a:buNone/>
              <a:defRPr sz="1600">
                <a:gradFill flip="none" rotWithShape="1">
                  <a:gsLst>
                    <a:gs pos="0">
                      <a:srgbClr val="FFFFFF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4pPr>
            <a:lvl5pPr marL="0" indent="1828800">
              <a:buSzTx/>
              <a:buFontTx/>
              <a:buNone/>
              <a:defRPr sz="1600">
                <a:gradFill flip="none" rotWithShape="1">
                  <a:gsLst>
                    <a:gs pos="0">
                      <a:srgbClr val="FFFFFF"/>
                    </a:gs>
                    <a:gs pos="15000">
                      <a:srgbClr val="94D7E4"/>
                    </a:gs>
                    <a:gs pos="73000">
                      <a:srgbClr val="BFE7EF"/>
                    </a:gs>
                    <a:gs pos="100000">
                      <a:srgbClr val="FFFFFF"/>
                    </a:gs>
                  </a:gsLst>
                  <a:lin ang="16200000" scaled="0"/>
                </a:gra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404292"/>
            <a:ext cx="256541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gradFill flip="none" rotWithShape="1">
                  <a:gsLst>
                    <a:gs pos="0">
                      <a:srgbClr val="9E9E9E"/>
                    </a:gs>
                    <a:gs pos="28000">
                      <a:srgbClr val="EDEDED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gradFill flip="none" rotWithShape="1">
            <a:gsLst>
              <a:gs pos="0">
                <a:srgbClr val="BFBFBF"/>
              </a:gs>
              <a:gs pos="28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gradFill flip="none" rotWithShape="1">
            <a:gsLst>
              <a:gs pos="0">
                <a:srgbClr val="BFBFBF"/>
              </a:gs>
              <a:gs pos="28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gradFill flip="none" rotWithShape="1">
            <a:gsLst>
              <a:gs pos="0">
                <a:srgbClr val="BFBFBF"/>
              </a:gs>
              <a:gs pos="28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gradFill flip="none" rotWithShape="1">
            <a:gsLst>
              <a:gs pos="0">
                <a:srgbClr val="BFBFBF"/>
              </a:gs>
              <a:gs pos="28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gradFill flip="none" rotWithShape="1">
            <a:gsLst>
              <a:gs pos="0">
                <a:srgbClr val="BFBFBF"/>
              </a:gs>
              <a:gs pos="28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gradFill flip="none" rotWithShape="1">
            <a:gsLst>
              <a:gs pos="0">
                <a:srgbClr val="BFBFBF"/>
              </a:gs>
              <a:gs pos="28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gradFill flip="none" rotWithShape="1">
            <a:gsLst>
              <a:gs pos="0">
                <a:srgbClr val="BFBFBF"/>
              </a:gs>
              <a:gs pos="28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gradFill flip="none" rotWithShape="1">
            <a:gsLst>
              <a:gs pos="0">
                <a:srgbClr val="BFBFBF"/>
              </a:gs>
              <a:gs pos="28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gradFill flip="none" rotWithShape="1">
            <a:gsLst>
              <a:gs pos="0">
                <a:srgbClr val="BFBFBF"/>
              </a:gs>
              <a:gs pos="28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gradFill flip="none" rotWithShape="1">
            <a:gsLst>
              <a:gs pos="0">
                <a:srgbClr val="BFBFBF"/>
              </a:gs>
              <a:gs pos="34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gradFill flip="none" rotWithShape="1">
            <a:gsLst>
              <a:gs pos="0">
                <a:srgbClr val="BFBFBF"/>
              </a:gs>
              <a:gs pos="34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gradFill flip="none" rotWithShape="1">
            <a:gsLst>
              <a:gs pos="0">
                <a:srgbClr val="BFBFBF"/>
              </a:gs>
              <a:gs pos="34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gradFill flip="none" rotWithShape="1">
            <a:gsLst>
              <a:gs pos="0">
                <a:srgbClr val="BFBFBF"/>
              </a:gs>
              <a:gs pos="34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gradFill flip="none" rotWithShape="1">
            <a:gsLst>
              <a:gs pos="0">
                <a:srgbClr val="BFBFBF"/>
              </a:gs>
              <a:gs pos="34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gradFill flip="none" rotWithShape="1">
            <a:gsLst>
              <a:gs pos="0">
                <a:srgbClr val="BFBFBF"/>
              </a:gs>
              <a:gs pos="34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gradFill flip="none" rotWithShape="1">
            <a:gsLst>
              <a:gs pos="0">
                <a:srgbClr val="BFBFBF"/>
              </a:gs>
              <a:gs pos="34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gradFill flip="none" rotWithShape="1">
            <a:gsLst>
              <a:gs pos="0">
                <a:srgbClr val="BFBFBF"/>
              </a:gs>
              <a:gs pos="34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gradFill flip="none" rotWithShape="1">
            <a:gsLst>
              <a:gs pos="0">
                <a:srgbClr val="BFBFBF"/>
              </a:gs>
              <a:gs pos="34000">
                <a:srgbClr val="EDEDED"/>
              </a:gs>
              <a:gs pos="100000">
                <a:srgbClr val="FFFFFF"/>
              </a:gs>
            </a:gsLst>
            <a:lin ang="4800000" scaled="0"/>
          </a:gra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inchesentangled5.wordpress.com/" TargetMode="External"/><Relationship Id="rId4" Type="http://schemas.openxmlformats.org/officeDocument/2006/relationships/hyperlink" Target="https://github.com/ZixiaoXu/2023_IonQ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"/><Relationship Id="rId5" Type="http://schemas.openxmlformats.org/officeDocument/2006/relationships/image" Target="../media/image28.png"/><Relationship Id="rId4" Type="http://schemas.openxmlformats.org/officeDocument/2006/relationships/image" Target="../media/image2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48" descr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918" y="-14150"/>
            <a:ext cx="12280901" cy="6939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259" y="-14150"/>
            <a:ext cx="1799065" cy="1167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751" y="5620184"/>
            <a:ext cx="3256849" cy="11398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 32"/>
          <p:cNvGrpSpPr/>
          <p:nvPr/>
        </p:nvGrpSpPr>
        <p:grpSpPr>
          <a:xfrm>
            <a:off x="6598218" y="1187794"/>
            <a:ext cx="4179759" cy="4142389"/>
            <a:chOff x="0" y="0"/>
            <a:chExt cx="4179758" cy="4142388"/>
          </a:xfrm>
        </p:grpSpPr>
        <p:pic>
          <p:nvPicPr>
            <p:cNvPr id="168" name="Picture 31" descr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562923">
              <a:off x="597717" y="525840"/>
              <a:ext cx="2984325" cy="3090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3" name="Group 14"/>
            <p:cNvGrpSpPr/>
            <p:nvPr/>
          </p:nvGrpSpPr>
          <p:grpSpPr>
            <a:xfrm>
              <a:off x="1285825" y="1352361"/>
              <a:ext cx="1627476" cy="1464313"/>
              <a:chOff x="0" y="0"/>
              <a:chExt cx="1627475" cy="1464312"/>
            </a:xfrm>
          </p:grpSpPr>
          <p:pic>
            <p:nvPicPr>
              <p:cNvPr id="169" name="Picture 9" descr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" y="262927"/>
                <a:ext cx="680329" cy="7354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icture 11" descr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1504" y="-1"/>
                <a:ext cx="713956" cy="5460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Picture 12" descr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947148" y="550566"/>
                <a:ext cx="680328" cy="7354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Picture 13" descr="Picture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313967" y="918277"/>
                <a:ext cx="713956" cy="5460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81" name="Group 33"/>
          <p:cNvGrpSpPr/>
          <p:nvPr/>
        </p:nvGrpSpPr>
        <p:grpSpPr>
          <a:xfrm>
            <a:off x="1414023" y="2404805"/>
            <a:ext cx="3978967" cy="3215380"/>
            <a:chOff x="0" y="0"/>
            <a:chExt cx="3978966" cy="3215379"/>
          </a:xfrm>
        </p:grpSpPr>
        <p:pic>
          <p:nvPicPr>
            <p:cNvPr id="175" name="Picture 30" descr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1671979">
              <a:off x="247731" y="398376"/>
              <a:ext cx="3483504" cy="2418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0" name="Group 15"/>
            <p:cNvGrpSpPr/>
            <p:nvPr/>
          </p:nvGrpSpPr>
          <p:grpSpPr>
            <a:xfrm>
              <a:off x="650115" y="1300156"/>
              <a:ext cx="2077980" cy="1273419"/>
              <a:chOff x="0" y="0"/>
              <a:chExt cx="2077978" cy="1273418"/>
            </a:xfrm>
          </p:grpSpPr>
          <p:pic>
            <p:nvPicPr>
              <p:cNvPr id="176" name="Picture 16" descr="Picture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1671979">
                <a:off x="1329977" y="235186"/>
                <a:ext cx="670450" cy="7035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7" name="Picture 17" descr="Picture 1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671979">
                <a:off x="640693" y="671095"/>
                <a:ext cx="703591" cy="5224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8" name="Picture 18" descr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1671979" flipH="1">
                <a:off x="77552" y="78955"/>
                <a:ext cx="670450" cy="7035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" name="Picture 19" descr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671979" flipH="1">
                <a:off x="756133" y="79920"/>
                <a:ext cx="703590" cy="5224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82" name="Title 1"/>
          <p:cNvSpPr txBox="1"/>
          <p:nvPr/>
        </p:nvSpPr>
        <p:spPr>
          <a:xfrm>
            <a:off x="206744" y="5621301"/>
            <a:ext cx="8944290" cy="1233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/>
          <a:p>
            <a:pPr defTabSz="905255">
              <a:lnSpc>
                <a:spcPct val="90000"/>
              </a:lnSpc>
              <a:defRPr sz="3959" spc="-297">
                <a:solidFill>
                  <a:srgbClr val="002060"/>
                </a:solidFill>
                <a:latin typeface="Bahnschrift"/>
                <a:ea typeface="Bahnschrift"/>
                <a:cs typeface="Bahnschrift"/>
                <a:sym typeface="Bahnschrift"/>
              </a:defRPr>
            </a:pPr>
            <a:r>
              <a:t>Interactive modelling of biological evolution </a:t>
            </a:r>
            <a:endParaRPr sz="9504">
              <a:gradFill flip="none" rotWithShape="1">
                <a:gsLst>
                  <a:gs pos="0">
                    <a:srgbClr val="969696"/>
                  </a:gs>
                  <a:gs pos="32000">
                    <a:srgbClr val="E3E3E3"/>
                  </a:gs>
                  <a:gs pos="100000">
                    <a:srgbClr val="FFFFFF"/>
                  </a:gs>
                </a:gsLst>
                <a:lin ang="8100000" scaled="0"/>
              </a:gradFill>
              <a:effectLst>
                <a:outerShdw blurRad="465201" dist="339471" dir="5400000" rotWithShape="0">
                  <a:srgbClr val="000000">
                    <a:alpha val="66000"/>
                  </a:srgbClr>
                </a:outerShdw>
              </a:effectLst>
            </a:endParaRPr>
          </a:p>
          <a:p>
            <a:pPr defTabSz="905255">
              <a:lnSpc>
                <a:spcPct val="90000"/>
              </a:lnSpc>
              <a:defRPr sz="3959" spc="-297">
                <a:solidFill>
                  <a:srgbClr val="002060"/>
                </a:solidFill>
                <a:latin typeface="Bahnschrift"/>
                <a:ea typeface="Bahnschrift"/>
                <a:cs typeface="Bahnschrift"/>
                <a:sym typeface="Bahnschrift"/>
              </a:defRPr>
            </a:pPr>
            <a:r>
              <a:t>on a trapped ion quantum computer</a:t>
            </a:r>
          </a:p>
        </p:txBody>
      </p:sp>
      <p:grpSp>
        <p:nvGrpSpPr>
          <p:cNvPr id="185" name="Group 40"/>
          <p:cNvGrpSpPr/>
          <p:nvPr/>
        </p:nvGrpSpPr>
        <p:grpSpPr>
          <a:xfrm>
            <a:off x="4761146" y="2532341"/>
            <a:ext cx="1593233" cy="1178344"/>
            <a:chOff x="0" y="0"/>
            <a:chExt cx="1593232" cy="1178342"/>
          </a:xfrm>
        </p:grpSpPr>
        <p:pic>
          <p:nvPicPr>
            <p:cNvPr id="183" name="Picture 14" descr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593233" cy="11783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TextBox 39"/>
            <p:cNvSpPr txBox="1"/>
            <p:nvPr/>
          </p:nvSpPr>
          <p:spPr>
            <a:xfrm>
              <a:off x="428217" y="848611"/>
              <a:ext cx="1119296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i="1">
                  <a:solidFill>
                    <a:srgbClr val="FFFFFF"/>
                  </a:solidFill>
                </a:defRPr>
              </a:lvl1pPr>
            </a:lstStyle>
            <a:p>
              <a:r>
                <a:t>Beagle</a:t>
              </a:r>
            </a:p>
          </p:txBody>
        </p:sp>
      </p:grpSp>
      <p:pic>
        <p:nvPicPr>
          <p:cNvPr id="186" name="Picture 16" descr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676" y="507131"/>
            <a:ext cx="1394693" cy="580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4" descr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4220" y="1757977"/>
            <a:ext cx="1373791" cy="1243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5270" y="2321889"/>
            <a:ext cx="1581427" cy="12755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4" name="Group 43"/>
          <p:cNvGrpSpPr/>
          <p:nvPr/>
        </p:nvGrpSpPr>
        <p:grpSpPr>
          <a:xfrm>
            <a:off x="5813747" y="2894632"/>
            <a:ext cx="65086" cy="395171"/>
            <a:chOff x="0" y="0"/>
            <a:chExt cx="65085" cy="395169"/>
          </a:xfrm>
        </p:grpSpPr>
        <p:sp>
          <p:nvSpPr>
            <p:cNvPr id="189" name="Straight Connector 10"/>
            <p:cNvSpPr/>
            <p:nvPr/>
          </p:nvSpPr>
          <p:spPr>
            <a:xfrm flipH="1">
              <a:off x="31748" y="34640"/>
              <a:ext cx="1" cy="330201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" name="Straight Connector 22"/>
            <p:cNvSpPr/>
            <p:nvPr/>
          </p:nvSpPr>
          <p:spPr>
            <a:xfrm>
              <a:off x="1586" y="-1"/>
              <a:ext cx="63500" cy="71153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1" name="Straight Connector 24"/>
            <p:cNvSpPr/>
            <p:nvPr/>
          </p:nvSpPr>
          <p:spPr>
            <a:xfrm flipV="1">
              <a:off x="-1" y="5246"/>
              <a:ext cx="63499" cy="61515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" name="Straight Connector 36"/>
            <p:cNvSpPr/>
            <p:nvPr/>
          </p:nvSpPr>
          <p:spPr>
            <a:xfrm>
              <a:off x="1586" y="324017"/>
              <a:ext cx="63500" cy="71153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3" name="Straight Connector 38"/>
            <p:cNvSpPr/>
            <p:nvPr/>
          </p:nvSpPr>
          <p:spPr>
            <a:xfrm flipV="1">
              <a:off x="-1" y="329264"/>
              <a:ext cx="63499" cy="61515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0" name="Group 44"/>
          <p:cNvGrpSpPr/>
          <p:nvPr/>
        </p:nvGrpSpPr>
        <p:grpSpPr>
          <a:xfrm>
            <a:off x="5518218" y="2864755"/>
            <a:ext cx="65086" cy="395171"/>
            <a:chOff x="0" y="0"/>
            <a:chExt cx="65085" cy="395169"/>
          </a:xfrm>
        </p:grpSpPr>
        <p:sp>
          <p:nvSpPr>
            <p:cNvPr id="195" name="Straight Connector 45"/>
            <p:cNvSpPr/>
            <p:nvPr/>
          </p:nvSpPr>
          <p:spPr>
            <a:xfrm flipH="1">
              <a:off x="31748" y="34640"/>
              <a:ext cx="1" cy="330201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6" name="Straight Connector 46"/>
            <p:cNvSpPr/>
            <p:nvPr/>
          </p:nvSpPr>
          <p:spPr>
            <a:xfrm>
              <a:off x="1586" y="-1"/>
              <a:ext cx="63500" cy="71153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" name="Straight Connector 47"/>
            <p:cNvSpPr/>
            <p:nvPr/>
          </p:nvSpPr>
          <p:spPr>
            <a:xfrm flipV="1">
              <a:off x="-1" y="5246"/>
              <a:ext cx="63499" cy="61515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8" name="Straight Connector 49"/>
            <p:cNvSpPr/>
            <p:nvPr/>
          </p:nvSpPr>
          <p:spPr>
            <a:xfrm>
              <a:off x="1586" y="324017"/>
              <a:ext cx="63500" cy="71153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Straight Connector 51"/>
            <p:cNvSpPr/>
            <p:nvPr/>
          </p:nvSpPr>
          <p:spPr>
            <a:xfrm flipV="1">
              <a:off x="-1" y="329264"/>
              <a:ext cx="63499" cy="61515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1" name="Title 1"/>
          <p:cNvSpPr txBox="1"/>
          <p:nvPr/>
        </p:nvSpPr>
        <p:spPr>
          <a:xfrm>
            <a:off x="3178448" y="299734"/>
            <a:ext cx="5955961" cy="1233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>
            <a:lvl1pPr algn="ctr" defTabSz="914400">
              <a:lnSpc>
                <a:spcPct val="90000"/>
              </a:lnSpc>
              <a:defRPr sz="6600" spc="-300">
                <a:solidFill>
                  <a:srgbClr val="00206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Game of Finches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1149B-F287-DA11-F028-D17770FA3E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Finch evolution on Harmony</a:t>
            </a:r>
          </a:p>
        </p:txBody>
      </p:sp>
      <p:pic>
        <p:nvPicPr>
          <p:cNvPr id="282" name="Picture 22" descr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38" y="1508218"/>
            <a:ext cx="9867891" cy="4462978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 2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Typical evolution result</a:t>
            </a:r>
          </a:p>
        </p:txBody>
      </p:sp>
      <p:sp>
        <p:nvSpPr>
          <p:cNvPr id="288" name="Rectangle 3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6624089" cy="3621474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extBox 8"/>
          <p:cNvSpPr txBox="1"/>
          <p:nvPr/>
        </p:nvSpPr>
        <p:spPr>
          <a:xfrm>
            <a:off x="7517482" y="2480107"/>
            <a:ext cx="4324367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Start all characteristics at 0.5, natural selection pushes finch 1 characteristics to 0 and finch 2 characteristics to 1, with weak interaction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17" descr="Picture 17"/>
          <p:cNvPicPr>
            <a:picLocks noChangeAspect="1"/>
          </p:cNvPicPr>
          <p:nvPr/>
        </p:nvPicPr>
        <p:blipFill>
          <a:blip r:embed="rId2"/>
          <a:srcRect l="9572" r="74846"/>
          <a:stretch>
            <a:fillRect/>
          </a:stretch>
        </p:blipFill>
        <p:spPr>
          <a:xfrm>
            <a:off x="10677267" y="279301"/>
            <a:ext cx="751827" cy="30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Title 1"/>
          <p:cNvSpPr txBox="1">
            <a:spLocks noGrp="1"/>
          </p:cNvSpPr>
          <p:nvPr>
            <p:ph type="title"/>
          </p:nvPr>
        </p:nvSpPr>
        <p:spPr>
          <a:xfrm>
            <a:off x="838200" y="247894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Natural selection bias</a:t>
            </a:r>
          </a:p>
        </p:txBody>
      </p:sp>
      <p:sp>
        <p:nvSpPr>
          <p:cNvPr id="296" name="Rectangle 3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2" descr="Picture 2"/>
          <p:cNvPicPr>
            <a:picLocks noChangeAspect="1"/>
          </p:cNvPicPr>
          <p:nvPr/>
        </p:nvPicPr>
        <p:blipFill>
          <a:blip r:embed="rId5"/>
          <a:srcRect l="5355" r="63610" b="53466"/>
          <a:stretch>
            <a:fillRect/>
          </a:stretch>
        </p:blipFill>
        <p:spPr>
          <a:xfrm>
            <a:off x="4906293" y="1573458"/>
            <a:ext cx="1564295" cy="106081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TextBox 11"/>
          <p:cNvSpPr txBox="1"/>
          <p:nvPr/>
        </p:nvSpPr>
        <p:spPr>
          <a:xfrm>
            <a:off x="3403232" y="1361604"/>
            <a:ext cx="4445309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Vary natural selection pressure (towards 1)</a:t>
            </a:r>
          </a:p>
        </p:txBody>
      </p:sp>
      <p:sp>
        <p:nvSpPr>
          <p:cNvPr id="301" name="TextBox 21"/>
          <p:cNvSpPr txBox="1"/>
          <p:nvPr/>
        </p:nvSpPr>
        <p:spPr>
          <a:xfrm>
            <a:off x="1667617" y="2771168"/>
            <a:ext cx="13559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Strength = 0</a:t>
            </a:r>
          </a:p>
        </p:txBody>
      </p:sp>
      <p:sp>
        <p:nvSpPr>
          <p:cNvPr id="302" name="TextBox 23"/>
          <p:cNvSpPr txBox="1"/>
          <p:nvPr/>
        </p:nvSpPr>
        <p:spPr>
          <a:xfrm>
            <a:off x="3988763" y="2787194"/>
            <a:ext cx="16102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Strength= 0.05</a:t>
            </a:r>
          </a:p>
        </p:txBody>
      </p:sp>
      <p:pic>
        <p:nvPicPr>
          <p:cNvPr id="303" name="Picture 13" descr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7933" y="2911482"/>
            <a:ext cx="12192000" cy="30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TextBox 15"/>
          <p:cNvSpPr txBox="1"/>
          <p:nvPr/>
        </p:nvSpPr>
        <p:spPr>
          <a:xfrm>
            <a:off x="6539124" y="2771168"/>
            <a:ext cx="148310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Strength= 0.1</a:t>
            </a:r>
          </a:p>
        </p:txBody>
      </p:sp>
      <p:sp>
        <p:nvSpPr>
          <p:cNvPr id="305" name="TextBox 16"/>
          <p:cNvSpPr txBox="1"/>
          <p:nvPr/>
        </p:nvSpPr>
        <p:spPr>
          <a:xfrm>
            <a:off x="8939470" y="2787917"/>
            <a:ext cx="148310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Strength= 0.4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838200" y="247894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Intra-finch evolution</a:t>
            </a:r>
          </a:p>
        </p:txBody>
      </p:sp>
      <p:sp>
        <p:nvSpPr>
          <p:cNvPr id="308" name="Rectangle 3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icture 2" descr="Picture 2"/>
          <p:cNvPicPr>
            <a:picLocks noChangeAspect="1"/>
          </p:cNvPicPr>
          <p:nvPr/>
        </p:nvPicPr>
        <p:blipFill>
          <a:blip r:embed="rId4"/>
          <a:srcRect l="5355" r="63610" b="53466"/>
          <a:stretch>
            <a:fillRect/>
          </a:stretch>
        </p:blipFill>
        <p:spPr>
          <a:xfrm>
            <a:off x="1784063" y="1605929"/>
            <a:ext cx="1564294" cy="106081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TextBox 11"/>
          <p:cNvSpPr txBox="1"/>
          <p:nvPr/>
        </p:nvSpPr>
        <p:spPr>
          <a:xfrm>
            <a:off x="923264" y="1361604"/>
            <a:ext cx="2857052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Vary intra-finch interactions</a:t>
            </a:r>
          </a:p>
        </p:txBody>
      </p:sp>
      <p:sp>
        <p:nvSpPr>
          <p:cNvPr id="313" name="TextBox 21"/>
          <p:cNvSpPr txBox="1"/>
          <p:nvPr/>
        </p:nvSpPr>
        <p:spPr>
          <a:xfrm>
            <a:off x="2001709" y="3052651"/>
            <a:ext cx="14323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Int. angle = 0</a:t>
            </a:r>
          </a:p>
        </p:txBody>
      </p:sp>
      <p:sp>
        <p:nvSpPr>
          <p:cNvPr id="314" name="TextBox 22"/>
          <p:cNvSpPr txBox="1"/>
          <p:nvPr/>
        </p:nvSpPr>
        <p:spPr>
          <a:xfrm>
            <a:off x="4056441" y="3059668"/>
            <a:ext cx="16212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Int. angle = π/5</a:t>
            </a:r>
          </a:p>
        </p:txBody>
      </p:sp>
      <p:sp>
        <p:nvSpPr>
          <p:cNvPr id="315" name="TextBox 23"/>
          <p:cNvSpPr txBox="1"/>
          <p:nvPr/>
        </p:nvSpPr>
        <p:spPr>
          <a:xfrm>
            <a:off x="8622738" y="3052651"/>
            <a:ext cx="143064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Int. angle = π</a:t>
            </a:r>
          </a:p>
        </p:txBody>
      </p:sp>
      <p:pic>
        <p:nvPicPr>
          <p:cNvPr id="316" name="Picture 6" descr="Picture 6"/>
          <p:cNvPicPr>
            <a:picLocks noChangeAspect="1"/>
          </p:cNvPicPr>
          <p:nvPr/>
        </p:nvPicPr>
        <p:blipFill>
          <a:blip r:embed="rId5"/>
          <a:srcRect l="25077" r="55718"/>
          <a:stretch>
            <a:fillRect/>
          </a:stretch>
        </p:blipFill>
        <p:spPr>
          <a:xfrm>
            <a:off x="10590861" y="279301"/>
            <a:ext cx="926571" cy="30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TextBox 7"/>
          <p:cNvSpPr txBox="1"/>
          <p:nvPr/>
        </p:nvSpPr>
        <p:spPr>
          <a:xfrm>
            <a:off x="6327644" y="3059668"/>
            <a:ext cx="16212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Int. angle = π/3</a:t>
            </a:r>
          </a:p>
        </p:txBody>
      </p:sp>
      <p:grpSp>
        <p:nvGrpSpPr>
          <p:cNvPr id="320" name="Rounded Rectangle 8"/>
          <p:cNvGrpSpPr/>
          <p:nvPr/>
        </p:nvGrpSpPr>
        <p:grpSpPr>
          <a:xfrm>
            <a:off x="4453237" y="1361604"/>
            <a:ext cx="1227122" cy="364578"/>
            <a:chOff x="0" y="0"/>
            <a:chExt cx="1227121" cy="364577"/>
          </a:xfrm>
        </p:grpSpPr>
        <p:sp>
          <p:nvSpPr>
            <p:cNvPr id="318" name="Rounded Rectangle"/>
            <p:cNvSpPr/>
            <p:nvPr/>
          </p:nvSpPr>
          <p:spPr>
            <a:xfrm>
              <a:off x="0" y="0"/>
              <a:ext cx="1227122" cy="364578"/>
            </a:xfrm>
            <a:prstGeom prst="roundRect">
              <a:avLst>
                <a:gd name="adj" fmla="val 16667"/>
              </a:avLst>
            </a:prstGeom>
            <a:solidFill>
              <a:srgbClr val="B3DFE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color"/>
            <p:cNvSpPr txBox="1"/>
            <p:nvPr/>
          </p:nvSpPr>
          <p:spPr>
            <a:xfrm>
              <a:off x="69867" y="9569"/>
              <a:ext cx="108738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color</a:t>
              </a:r>
            </a:p>
          </p:txBody>
        </p:sp>
      </p:grpSp>
      <p:grpSp>
        <p:nvGrpSpPr>
          <p:cNvPr id="323" name="Rounded Rectangle 9"/>
          <p:cNvGrpSpPr/>
          <p:nvPr/>
        </p:nvGrpSpPr>
        <p:grpSpPr>
          <a:xfrm>
            <a:off x="4453237" y="1746075"/>
            <a:ext cx="1227122" cy="364578"/>
            <a:chOff x="0" y="0"/>
            <a:chExt cx="1227121" cy="364577"/>
          </a:xfrm>
        </p:grpSpPr>
        <p:sp>
          <p:nvSpPr>
            <p:cNvPr id="321" name="Rounded Rectangle"/>
            <p:cNvSpPr/>
            <p:nvPr/>
          </p:nvSpPr>
          <p:spPr>
            <a:xfrm>
              <a:off x="0" y="0"/>
              <a:ext cx="1227122" cy="364578"/>
            </a:xfrm>
            <a:prstGeom prst="roundRect">
              <a:avLst>
                <a:gd name="adj" fmla="val 16667"/>
              </a:avLst>
            </a:prstGeom>
            <a:solidFill>
              <a:srgbClr val="B3DFE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Beak size"/>
            <p:cNvSpPr txBox="1"/>
            <p:nvPr/>
          </p:nvSpPr>
          <p:spPr>
            <a:xfrm>
              <a:off x="69867" y="9569"/>
              <a:ext cx="108738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Beak size</a:t>
              </a:r>
            </a:p>
          </p:txBody>
        </p:sp>
      </p:grpSp>
      <p:grpSp>
        <p:nvGrpSpPr>
          <p:cNvPr id="326" name="Rounded Rectangle 10"/>
          <p:cNvGrpSpPr/>
          <p:nvPr/>
        </p:nvGrpSpPr>
        <p:grpSpPr>
          <a:xfrm>
            <a:off x="4453237" y="2130545"/>
            <a:ext cx="1227122" cy="364579"/>
            <a:chOff x="0" y="0"/>
            <a:chExt cx="1227121" cy="364577"/>
          </a:xfrm>
        </p:grpSpPr>
        <p:sp>
          <p:nvSpPr>
            <p:cNvPr id="324" name="Rounded Rectangle"/>
            <p:cNvSpPr/>
            <p:nvPr/>
          </p:nvSpPr>
          <p:spPr>
            <a:xfrm>
              <a:off x="0" y="0"/>
              <a:ext cx="1227122" cy="364578"/>
            </a:xfrm>
            <a:prstGeom prst="roundRect">
              <a:avLst>
                <a:gd name="adj" fmla="val 16667"/>
              </a:avLst>
            </a:prstGeom>
            <a:solidFill>
              <a:srgbClr val="B3DFE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wingspan"/>
            <p:cNvSpPr txBox="1"/>
            <p:nvPr/>
          </p:nvSpPr>
          <p:spPr>
            <a:xfrm>
              <a:off x="69867" y="9569"/>
              <a:ext cx="108738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wingspan</a:t>
              </a:r>
            </a:p>
          </p:txBody>
        </p:sp>
      </p:grpSp>
      <p:grpSp>
        <p:nvGrpSpPr>
          <p:cNvPr id="329" name="Rounded Rectangle 12"/>
          <p:cNvGrpSpPr/>
          <p:nvPr/>
        </p:nvGrpSpPr>
        <p:grpSpPr>
          <a:xfrm>
            <a:off x="4453237" y="2515017"/>
            <a:ext cx="1227122" cy="364579"/>
            <a:chOff x="0" y="0"/>
            <a:chExt cx="1227121" cy="364577"/>
          </a:xfrm>
        </p:grpSpPr>
        <p:sp>
          <p:nvSpPr>
            <p:cNvPr id="327" name="Rounded Rectangle"/>
            <p:cNvSpPr/>
            <p:nvPr/>
          </p:nvSpPr>
          <p:spPr>
            <a:xfrm>
              <a:off x="0" y="0"/>
              <a:ext cx="1227122" cy="364578"/>
            </a:xfrm>
            <a:prstGeom prst="roundRect">
              <a:avLst>
                <a:gd name="adj" fmla="val 16667"/>
              </a:avLst>
            </a:prstGeom>
            <a:solidFill>
              <a:srgbClr val="B3DFE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fatness"/>
            <p:cNvSpPr txBox="1"/>
            <p:nvPr/>
          </p:nvSpPr>
          <p:spPr>
            <a:xfrm>
              <a:off x="69867" y="9569"/>
              <a:ext cx="108738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fatness</a:t>
              </a:r>
            </a:p>
          </p:txBody>
        </p:sp>
      </p:grpSp>
      <p:sp>
        <p:nvSpPr>
          <p:cNvPr id="332" name="TextBox 19"/>
          <p:cNvSpPr txBox="1"/>
          <p:nvPr/>
        </p:nvSpPr>
        <p:spPr>
          <a:xfrm>
            <a:off x="6219157" y="1741321"/>
            <a:ext cx="39665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Natural selection pressure (towards 1)</a:t>
            </a:r>
          </a:p>
        </p:txBody>
      </p:sp>
      <p:sp>
        <p:nvSpPr>
          <p:cNvPr id="337" name="Straight Arrow Connector 25"/>
          <p:cNvSpPr/>
          <p:nvPr/>
        </p:nvSpPr>
        <p:spPr>
          <a:xfrm>
            <a:off x="5686725" y="1927767"/>
            <a:ext cx="532433" cy="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334" name="Picture 27" descr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81" y="3183871"/>
            <a:ext cx="10949391" cy="273734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DDDC3F3E-5D9C-52CA-F34E-B84B056F40FD}"/>
              </a:ext>
            </a:extLst>
          </p:cNvPr>
          <p:cNvSpPr/>
          <p:nvPr/>
        </p:nvSpPr>
        <p:spPr>
          <a:xfrm>
            <a:off x="4190478" y="1884185"/>
            <a:ext cx="260068" cy="492527"/>
          </a:xfrm>
          <a:prstGeom prst="curved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1A24DA76-7E1E-3310-20CA-80D86CC58F53}"/>
              </a:ext>
            </a:extLst>
          </p:cNvPr>
          <p:cNvSpPr/>
          <p:nvPr/>
        </p:nvSpPr>
        <p:spPr>
          <a:xfrm>
            <a:off x="4053427" y="1884184"/>
            <a:ext cx="397118" cy="942052"/>
          </a:xfrm>
          <a:prstGeom prst="curved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 1"/>
          <p:cNvSpPr txBox="1">
            <a:spLocks noGrp="1"/>
          </p:cNvSpPr>
          <p:nvPr>
            <p:ph type="title"/>
          </p:nvPr>
        </p:nvSpPr>
        <p:spPr>
          <a:xfrm>
            <a:off x="838200" y="247894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Inter-finch mixing</a:t>
            </a:r>
          </a:p>
        </p:txBody>
      </p:sp>
      <p:sp>
        <p:nvSpPr>
          <p:cNvPr id="340" name="Rectangle 3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4"/>
          <a:srcRect l="5355" r="63610" b="53466"/>
          <a:stretch>
            <a:fillRect/>
          </a:stretch>
        </p:blipFill>
        <p:spPr>
          <a:xfrm>
            <a:off x="2761525" y="1543389"/>
            <a:ext cx="1564295" cy="106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icture 6" descr="Picture 6"/>
          <p:cNvPicPr>
            <a:picLocks noChangeAspect="1"/>
          </p:cNvPicPr>
          <p:nvPr/>
        </p:nvPicPr>
        <p:blipFill>
          <a:blip r:embed="rId4"/>
          <a:srcRect l="5355" r="63610" b="53466"/>
          <a:stretch>
            <a:fillRect/>
          </a:stretch>
        </p:blipFill>
        <p:spPr>
          <a:xfrm>
            <a:off x="6899764" y="1543389"/>
            <a:ext cx="1564294" cy="106081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extBox 9"/>
          <p:cNvSpPr txBox="1"/>
          <p:nvPr/>
        </p:nvSpPr>
        <p:spPr>
          <a:xfrm>
            <a:off x="3085299" y="2499621"/>
            <a:ext cx="7013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Bird 1</a:t>
            </a:r>
          </a:p>
        </p:txBody>
      </p:sp>
      <p:sp>
        <p:nvSpPr>
          <p:cNvPr id="346" name="TextBox 10"/>
          <p:cNvSpPr txBox="1"/>
          <p:nvPr/>
        </p:nvSpPr>
        <p:spPr>
          <a:xfrm>
            <a:off x="7246668" y="2499619"/>
            <a:ext cx="7013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Bird 2</a:t>
            </a:r>
          </a:p>
        </p:txBody>
      </p:sp>
      <p:sp>
        <p:nvSpPr>
          <p:cNvPr id="347" name="TextBox 11"/>
          <p:cNvSpPr txBox="1"/>
          <p:nvPr/>
        </p:nvSpPr>
        <p:spPr>
          <a:xfrm>
            <a:off x="1466619" y="1334045"/>
            <a:ext cx="39665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Natural selection pressure (towards 1)</a:t>
            </a:r>
          </a:p>
        </p:txBody>
      </p:sp>
      <p:sp>
        <p:nvSpPr>
          <p:cNvPr id="348" name="TextBox 12"/>
          <p:cNvSpPr txBox="1"/>
          <p:nvPr/>
        </p:nvSpPr>
        <p:spPr>
          <a:xfrm>
            <a:off x="6633525" y="1334045"/>
            <a:ext cx="208664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t>no natural selection</a:t>
            </a:r>
          </a:p>
        </p:txBody>
      </p:sp>
      <p:sp>
        <p:nvSpPr>
          <p:cNvPr id="349" name="Straight Arrow Connector 14"/>
          <p:cNvSpPr/>
          <p:nvPr/>
        </p:nvSpPr>
        <p:spPr>
          <a:xfrm>
            <a:off x="4032737" y="2203938"/>
            <a:ext cx="3050982" cy="1"/>
          </a:xfrm>
          <a:prstGeom prst="line">
            <a:avLst/>
          </a:prstGeom>
          <a:ln w="57150">
            <a:solidFill>
              <a:srgbClr val="00206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0" name="TextBox 18"/>
          <p:cNvSpPr txBox="1"/>
          <p:nvPr/>
        </p:nvSpPr>
        <p:spPr>
          <a:xfrm>
            <a:off x="4680597" y="1780232"/>
            <a:ext cx="16542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vary interaction</a:t>
            </a:r>
          </a:p>
        </p:txBody>
      </p:sp>
      <p:pic>
        <p:nvPicPr>
          <p:cNvPr id="351" name="Picture 20" descr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03" y="3164632"/>
            <a:ext cx="10904050" cy="2726013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TextBox 21"/>
          <p:cNvSpPr txBox="1"/>
          <p:nvPr/>
        </p:nvSpPr>
        <p:spPr>
          <a:xfrm>
            <a:off x="1848209" y="3111675"/>
            <a:ext cx="16864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Swap angle = 0</a:t>
            </a:r>
          </a:p>
        </p:txBody>
      </p:sp>
      <p:sp>
        <p:nvSpPr>
          <p:cNvPr id="353" name="TextBox 22"/>
          <p:cNvSpPr txBox="1"/>
          <p:nvPr/>
        </p:nvSpPr>
        <p:spPr>
          <a:xfrm>
            <a:off x="4680597" y="3110256"/>
            <a:ext cx="18754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Swap angle = π/4</a:t>
            </a:r>
          </a:p>
        </p:txBody>
      </p:sp>
      <p:sp>
        <p:nvSpPr>
          <p:cNvPr id="354" name="TextBox 23"/>
          <p:cNvSpPr txBox="1"/>
          <p:nvPr/>
        </p:nvSpPr>
        <p:spPr>
          <a:xfrm>
            <a:off x="7635261" y="3116427"/>
            <a:ext cx="18754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Swap angle = π/2</a:t>
            </a:r>
          </a:p>
        </p:txBody>
      </p:sp>
      <p:pic>
        <p:nvPicPr>
          <p:cNvPr id="355" name="Picture 25" descr="Picture 25"/>
          <p:cNvPicPr>
            <a:picLocks noChangeAspect="1"/>
          </p:cNvPicPr>
          <p:nvPr/>
        </p:nvPicPr>
        <p:blipFill>
          <a:blip r:embed="rId6"/>
          <a:srcRect l="43934" r="31195"/>
          <a:stretch>
            <a:fillRect/>
          </a:stretch>
        </p:blipFill>
        <p:spPr>
          <a:xfrm>
            <a:off x="10454165" y="247894"/>
            <a:ext cx="1199963" cy="3037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Finch evolution</a:t>
            </a:r>
          </a:p>
        </p:txBody>
      </p:sp>
      <p:sp>
        <p:nvSpPr>
          <p:cNvPr id="3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19999" y="1825625"/>
            <a:ext cx="10233802" cy="37605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pPr>
            <a:r>
              <a:t>Complex, multi-layered quantum circuit explores and visualizes finch evolution, with interplay of correlations, randomness, and natural selection</a:t>
            </a:r>
          </a:p>
          <a:p>
            <a: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pPr>
            <a:r>
              <a:t>Intra- and inter-finch interactions harness the all-to-all connectivity of the IonQ platform</a:t>
            </a:r>
          </a:p>
          <a:p>
            <a: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pPr>
            <a:r>
              <a:t>Dephasing and pulse errors are not necessarily an issue, add an extra layer of randomness to the evolution</a:t>
            </a:r>
          </a:p>
        </p:txBody>
      </p:sp>
      <p:sp>
        <p:nvSpPr>
          <p:cNvPr id="359" name="Rectangle 3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11" y="2089044"/>
            <a:ext cx="3837215" cy="3473212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Finch Hall of Fame</a:t>
            </a:r>
          </a:p>
        </p:txBody>
      </p:sp>
      <p:pic>
        <p:nvPicPr>
          <p:cNvPr id="36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325" y="2131560"/>
            <a:ext cx="3974999" cy="338818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2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7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Picture 7" descr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13" y="2183907"/>
            <a:ext cx="4384734" cy="3155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Links</a:t>
            </a:r>
          </a:p>
        </p:txBody>
      </p:sp>
      <p:sp>
        <p:nvSpPr>
          <p:cNvPr id="372" name="Rectangle 2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TextBox 6"/>
          <p:cNvSpPr txBox="1"/>
          <p:nvPr/>
        </p:nvSpPr>
        <p:spPr>
          <a:xfrm>
            <a:off x="883920" y="1690688"/>
            <a:ext cx="540301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t>Github: </a:t>
            </a:r>
            <a:r>
              <a:rPr u="sng">
                <a:solidFill>
                  <a:srgbClr val="FBCA98"/>
                </a:solidFill>
                <a:uFill>
                  <a:solidFill>
                    <a:srgbClr val="FBCA98"/>
                  </a:solidFill>
                </a:uFill>
                <a:hlinkClick r:id="rId4"/>
              </a:rPr>
              <a:t>https://github.com/ZixiaoXu/2023_IonQ</a:t>
            </a:r>
            <a:r>
              <a:t> </a:t>
            </a:r>
            <a:endParaRPr>
              <a:solidFill>
                <a:srgbClr val="FFFFFF"/>
              </a:solidFill>
            </a:endParaRPr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t>Blog post: </a:t>
            </a:r>
            <a:r>
              <a:rPr u="sng">
                <a:solidFill>
                  <a:srgbClr val="FBCA98"/>
                </a:solidFill>
                <a:uFill>
                  <a:solidFill>
                    <a:srgbClr val="FBCA98"/>
                  </a:solidFill>
                </a:uFill>
                <a:hlinkClick r:id="rId5"/>
              </a:rPr>
              <a:t>https://finchesentangled5.wordpress.com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5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rPr lang="en-US"/>
              <a:t>Our project</a:t>
            </a:r>
          </a:p>
        </p:txBody>
      </p:sp>
      <p:pic>
        <p:nvPicPr>
          <p:cNvPr id="206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TextBox 2"/>
          <p:cNvSpPr txBox="1"/>
          <p:nvPr/>
        </p:nvSpPr>
        <p:spPr>
          <a:xfrm>
            <a:off x="837449" y="1598207"/>
            <a:ext cx="10583117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US" sz="2400" b="1"/>
              <a:t>Task:</a:t>
            </a:r>
            <a:r>
              <a:rPr lang="en-US" sz="2400"/>
              <a:t> "Create something new"</a:t>
            </a:r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US" sz="2400" b="1"/>
              <a:t>Solution:</a:t>
            </a:r>
            <a:r>
              <a:rPr lang="en-US" sz="2400"/>
              <a:t> Interactive model of biological evolution</a:t>
            </a:r>
          </a:p>
          <a:p>
            <a:pPr marL="285750" indent="-285750">
              <a:buFont typeface="Calibri"/>
              <a:buChar char="-"/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US" sz="2400"/>
              <a:t>Analogy between probabilistic natures of quantum measurement and biological evolution</a:t>
            </a:r>
          </a:p>
          <a:p>
            <a:pPr marL="285750" indent="-285750">
              <a:buFont typeface="Calibri"/>
              <a:buChar char="-"/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US" sz="2400"/>
              <a:t>Numerical outcomes are very dry... visualization is key!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7661893-ADCB-CBD3-7942-161AADEA77AC}"/>
              </a:ext>
            </a:extLst>
          </p:cNvPr>
          <p:cNvSpPr txBox="1"/>
          <p:nvPr/>
        </p:nvSpPr>
        <p:spPr>
          <a:xfrm>
            <a:off x="837449" y="3600324"/>
            <a:ext cx="10583117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US" sz="2400" b="1" u="sng"/>
              <a:t>Summary</a:t>
            </a:r>
          </a:p>
          <a:p>
            <a:pPr marL="457200" indent="-457200">
              <a:buAutoNum type="arabicPeriod"/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US" sz="2400"/>
              <a:t>Evolutionary model and visualization</a:t>
            </a:r>
          </a:p>
          <a:p>
            <a:pPr marL="457200" indent="-457200">
              <a:buAutoNum type="arabicPeriod"/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US" sz="2400"/>
              <a:t>Quantum circuit implementation</a:t>
            </a:r>
          </a:p>
          <a:p>
            <a:pPr marL="457200" indent="-457200">
              <a:buAutoNum type="arabicPeriod"/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US" sz="2400"/>
              <a:t>Example simulations </a:t>
            </a:r>
          </a:p>
          <a:p>
            <a:pPr marL="457200" indent="-457200">
              <a:buAutoNum type="arabicPeriod"/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US" sz="2400"/>
              <a:t>Demo</a:t>
            </a:r>
          </a:p>
          <a:p>
            <a:pPr marL="457200" indent="-457200">
              <a:buAutoNum type="arabicPeriod"/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endParaRPr lang="en-US" sz="2400"/>
          </a:p>
          <a:p>
            <a:pPr marL="457200" indent="-457200">
              <a:buAutoNum type="arabicPeriod"/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endParaRPr lang="en-US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90" y="1195474"/>
            <a:ext cx="6129462" cy="485580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 5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The approach</a:t>
            </a:r>
          </a:p>
        </p:txBody>
      </p:sp>
      <p:pic>
        <p:nvPicPr>
          <p:cNvPr id="20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TextBox 2"/>
          <p:cNvSpPr txBox="1"/>
          <p:nvPr/>
        </p:nvSpPr>
        <p:spPr>
          <a:xfrm>
            <a:off x="6658862" y="1850861"/>
            <a:ext cx="5228707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sz="2000"/>
              <a:t>Unitary quantum circuits cannot evolve towards a preferred outcome, but measurements add a dissipative force that can “push” towards a state</a:t>
            </a:r>
            <a:endParaRPr sz="2000">
              <a:solidFill>
                <a:srgbClr val="FFFFFF"/>
              </a:solidFill>
            </a:endParaRPr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endParaRPr sz="2000">
              <a:solidFill>
                <a:srgbClr val="FFFFFF"/>
              </a:solidFill>
            </a:endParaRPr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sz="2000"/>
              <a:t>Entangling gates scramble qubits</a:t>
            </a:r>
            <a:endParaRPr sz="2000">
              <a:solidFill>
                <a:srgbClr val="FFFFFF"/>
              </a:solidFill>
            </a:endParaRPr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endParaRPr sz="2000">
              <a:solidFill>
                <a:srgbClr val="FFFFFF"/>
              </a:solidFill>
            </a:endParaRPr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sz="2000"/>
              <a:t>Competition of these effects allow for interesting dynamics to simulate evolution</a:t>
            </a:r>
          </a:p>
        </p:txBody>
      </p:sp>
    </p:spTree>
    <p:extLst>
      <p:ext uri="{BB962C8B-B14F-4D97-AF65-F5344CB8AC3E}">
        <p14:creationId xmlns:p14="http://schemas.microsoft.com/office/powerpoint/2010/main" val="1535510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The quantum circuit</a:t>
            </a:r>
          </a:p>
        </p:txBody>
      </p:sp>
      <p:sp>
        <p:nvSpPr>
          <p:cNvPr id="269" name="Rectangle 2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56" y="1921518"/>
            <a:ext cx="10488444" cy="3277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Finch encoding and visualization</a:t>
            </a:r>
          </a:p>
        </p:txBody>
      </p:sp>
      <p:sp>
        <p:nvSpPr>
          <p:cNvPr id="211" name="Rectangle 3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047" y="1521958"/>
            <a:ext cx="6794847" cy="427242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extBox 8"/>
          <p:cNvSpPr txBox="1"/>
          <p:nvPr/>
        </p:nvSpPr>
        <p:spPr>
          <a:xfrm>
            <a:off x="8675720" y="3136887"/>
            <a:ext cx="267808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rPr sz="2000"/>
              <a:t>Each characteristic can take on any value between 0 and 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rPr lang="en-GB"/>
              <a:t>Recap: QC diagrams</a:t>
            </a:r>
            <a:endParaRPr/>
          </a:p>
        </p:txBody>
      </p:sp>
      <p:sp>
        <p:nvSpPr>
          <p:cNvPr id="276" name="Rectangle 2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8A0B7-3DE6-CBE4-A682-42E041411639}"/>
              </a:ext>
            </a:extLst>
          </p:cNvPr>
          <p:cNvSpPr txBox="1"/>
          <p:nvPr/>
        </p:nvSpPr>
        <p:spPr>
          <a:xfrm>
            <a:off x="1142728" y="1754869"/>
            <a:ext cx="157561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defRPr b="1"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GB" sz="2000"/>
              <a:t>Single qubit X rotation</a:t>
            </a:r>
            <a:endParaRPr lang="en-GB" sz="200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00012-F03B-CBD3-E844-C48AAF3C12D3}"/>
              </a:ext>
            </a:extLst>
          </p:cNvPr>
          <p:cNvSpPr txBox="1"/>
          <p:nvPr/>
        </p:nvSpPr>
        <p:spPr>
          <a:xfrm>
            <a:off x="1367705" y="3770778"/>
            <a:ext cx="136623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b="1"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GB" sz="2000"/>
              <a:t>X (bit flip)</a:t>
            </a:r>
            <a:endParaRPr lang="en-GB" sz="200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D00B9-E7AD-6979-B9CD-7E0C640AF3CA}"/>
              </a:ext>
            </a:extLst>
          </p:cNvPr>
          <p:cNvSpPr txBox="1"/>
          <p:nvPr/>
        </p:nvSpPr>
        <p:spPr>
          <a:xfrm>
            <a:off x="3311902" y="2476849"/>
            <a:ext cx="199097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>
              <a:defRPr b="1"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GB" sz="2000"/>
              <a:t>Measurement</a:t>
            </a:r>
          </a:p>
          <a:p>
            <a:pPr algn="ctr">
              <a:defRPr b="1"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GB" sz="2000">
                <a:solidFill>
                  <a:schemeClr val="tx1"/>
                </a:solidFill>
              </a:rPr>
              <a:t>(Z basis)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60E106-2B8A-C645-75E3-64E1DDBAED4F}"/>
              </a:ext>
            </a:extLst>
          </p:cNvPr>
          <p:cNvGrpSpPr/>
          <p:nvPr/>
        </p:nvGrpSpPr>
        <p:grpSpPr>
          <a:xfrm>
            <a:off x="838200" y="2537622"/>
            <a:ext cx="2066705" cy="646330"/>
            <a:chOff x="1158329" y="2351124"/>
            <a:chExt cx="1366239" cy="42727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8E88315-E834-411E-A3BD-2C4C2338F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60426"/>
            <a:stretch/>
          </p:blipFill>
          <p:spPr>
            <a:xfrm>
              <a:off x="1158329" y="2351124"/>
              <a:ext cx="1366239" cy="427270"/>
            </a:xfrm>
            <a:prstGeom prst="rect">
              <a:avLst/>
            </a:prstGeom>
          </p:spPr>
        </p:pic>
        <p:pic>
          <p:nvPicPr>
            <p:cNvPr id="18" name="Picture 5" descr="Picture 5">
              <a:extLst>
                <a:ext uri="{FF2B5EF4-FFF2-40B4-BE49-F238E27FC236}">
                  <a16:creationId xmlns:a16="http://schemas.microsoft.com/office/drawing/2014/main" id="{CD346DA2-720E-60FA-7D23-B555C7423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266" t="11864" r="79247" b="80667"/>
            <a:stretch/>
          </p:blipFill>
          <p:spPr>
            <a:xfrm>
              <a:off x="1657106" y="2370226"/>
              <a:ext cx="431313" cy="369554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17C4DC0B-26D4-D07B-BF50-C02B62427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728" y="4411686"/>
            <a:ext cx="1591216" cy="427271"/>
          </a:xfrm>
          <a:prstGeom prst="rect">
            <a:avLst/>
          </a:prstGeom>
        </p:spPr>
      </p:pic>
      <p:pic>
        <p:nvPicPr>
          <p:cNvPr id="22" name="Picture 5" descr="Picture 5">
            <a:extLst>
              <a:ext uri="{FF2B5EF4-FFF2-40B4-BE49-F238E27FC236}">
                <a16:creationId xmlns:a16="http://schemas.microsoft.com/office/drawing/2014/main" id="{7C1265A9-5D9F-8D22-4C04-EC08CA7073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426" t="10343" b="79242"/>
          <a:stretch/>
        </p:blipFill>
        <p:spPr>
          <a:xfrm>
            <a:off x="3701221" y="3183952"/>
            <a:ext cx="1212341" cy="7516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3681C43-0A09-D20D-57A5-EB0FD85BD6E1}"/>
              </a:ext>
            </a:extLst>
          </p:cNvPr>
          <p:cNvGrpSpPr/>
          <p:nvPr/>
        </p:nvGrpSpPr>
        <p:grpSpPr>
          <a:xfrm>
            <a:off x="5686268" y="1666195"/>
            <a:ext cx="2929067" cy="3766996"/>
            <a:chOff x="5223276" y="1624283"/>
            <a:chExt cx="2929067" cy="3766996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E94202F8-E805-662B-D5AA-490D5BC9AC5B}"/>
                </a:ext>
              </a:extLst>
            </p:cNvPr>
            <p:cNvSpPr txBox="1"/>
            <p:nvPr/>
          </p:nvSpPr>
          <p:spPr>
            <a:xfrm>
              <a:off x="6317334" y="2906664"/>
              <a:ext cx="322895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Bahnschrift"/>
                  <a:ea typeface="Bahnschrift"/>
                  <a:cs typeface="Bahnschrift"/>
                  <a:sym typeface="Bahnschrift"/>
                </a:defRPr>
              </a:pPr>
              <a:r>
                <a:rPr lang="en-GB" sz="2400">
                  <a:latin typeface="Corbel" panose="020B0503020204020204" pitchFamily="34" charset="0"/>
                </a:rPr>
                <a:t>U</a:t>
              </a:r>
              <a:endParaRPr sz="2400" b="0">
                <a:latin typeface="Corbel" panose="020B0503020204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354A6C-ACF3-6E6D-53AF-C282DC1775C9}"/>
                </a:ext>
              </a:extLst>
            </p:cNvPr>
            <p:cNvGrpSpPr/>
            <p:nvPr/>
          </p:nvGrpSpPr>
          <p:grpSpPr>
            <a:xfrm>
              <a:off x="5223276" y="1624283"/>
              <a:ext cx="2929067" cy="3766996"/>
              <a:chOff x="6071649" y="1690688"/>
              <a:chExt cx="2929067" cy="376699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1E642-E233-DF95-E157-6360BA5E9F9F}"/>
                  </a:ext>
                </a:extLst>
              </p:cNvPr>
              <p:cNvSpPr txBox="1"/>
              <p:nvPr/>
            </p:nvSpPr>
            <p:spPr>
              <a:xfrm>
                <a:off x="6771087" y="1690688"/>
                <a:ext cx="1158522" cy="400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>
                  <a:defRPr b="1"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r>
                  <a:rPr lang="en-GB" sz="2000"/>
                  <a:t>Control</a:t>
                </a:r>
                <a:endParaRPr lang="en-GB" sz="200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FBDEE264-CEA0-1F5E-9546-C4AB4CD48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6480969" y="2108812"/>
                <a:ext cx="1738757" cy="1374042"/>
              </a:xfrm>
              <a:prstGeom prst="rect">
                <a:avLst/>
              </a:prstGeom>
            </p:spPr>
          </p:pic>
          <p:sp>
            <p:nvSpPr>
              <p:cNvPr id="24" name="TextBox 6">
                <a:extLst>
                  <a:ext uri="{FF2B5EF4-FFF2-40B4-BE49-F238E27FC236}">
                    <a16:creationId xmlns:a16="http://schemas.microsoft.com/office/drawing/2014/main" id="{AB781EE8-E1B3-7B80-B71E-F6C4E7CA0CC1}"/>
                  </a:ext>
                </a:extLst>
              </p:cNvPr>
              <p:cNvSpPr txBox="1"/>
              <p:nvPr/>
            </p:nvSpPr>
            <p:spPr>
              <a:xfrm>
                <a:off x="6071649" y="1982722"/>
                <a:ext cx="818640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>
                  <a:defRPr b="1"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r>
                  <a:rPr lang="en-GB">
                    <a:latin typeface="Corbel" panose="020B0503020204020204" pitchFamily="34" charset="0"/>
                  </a:rPr>
                  <a:t>Q1</a:t>
                </a:r>
                <a:endParaRPr b="0">
                  <a:latin typeface="Corbel" panose="020B0503020204020204" pitchFamily="34" charset="0"/>
                </a:endParaRPr>
              </a:p>
            </p:txBody>
          </p:sp>
          <p:sp>
            <p:nvSpPr>
              <p:cNvPr id="25" name="TextBox 6">
                <a:extLst>
                  <a:ext uri="{FF2B5EF4-FFF2-40B4-BE49-F238E27FC236}">
                    <a16:creationId xmlns:a16="http://schemas.microsoft.com/office/drawing/2014/main" id="{9BF7974D-7EF0-D447-9872-1967544ECD25}"/>
                  </a:ext>
                </a:extLst>
              </p:cNvPr>
              <p:cNvSpPr txBox="1"/>
              <p:nvPr/>
            </p:nvSpPr>
            <p:spPr>
              <a:xfrm>
                <a:off x="6099195" y="2992495"/>
                <a:ext cx="818640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>
                  <a:defRPr b="1">
                    <a:latin typeface="Bahnschrift"/>
                    <a:ea typeface="Bahnschrift"/>
                    <a:cs typeface="Bahnschrift"/>
                    <a:sym typeface="Bahnschrift"/>
                  </a:defRPr>
                </a:pPr>
                <a:r>
                  <a:rPr lang="en-GB">
                    <a:latin typeface="Corbel" panose="020B0503020204020204" pitchFamily="34" charset="0"/>
                  </a:rPr>
                  <a:t>Q2</a:t>
                </a:r>
                <a:endParaRPr b="0">
                  <a:latin typeface="Corbel" panose="020B0503020204020204" pitchFamily="34" charset="0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2A43853-4062-FB95-B3C0-D7584239E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2418208">
                <a:off x="6877637" y="3744635"/>
                <a:ext cx="144000" cy="813598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AC4D4FFD-0636-BE10-AC5E-215BA29B2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143847" flipH="1">
                <a:off x="7605319" y="3744635"/>
                <a:ext cx="144000" cy="81359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6">
                    <a:extLst>
                      <a:ext uri="{FF2B5EF4-FFF2-40B4-BE49-F238E27FC236}">
                        <a16:creationId xmlns:a16="http://schemas.microsoft.com/office/drawing/2014/main" id="{286BAB5D-CA31-AECD-7C47-30261733C925}"/>
                      </a:ext>
                    </a:extLst>
                  </p:cNvPr>
                  <p:cNvSpPr txBox="1"/>
                  <p:nvPr/>
                </p:nvSpPr>
                <p:spPr>
                  <a:xfrm>
                    <a:off x="6105116" y="4503577"/>
                    <a:ext cx="1104849" cy="923330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a14="http://schemas.microsoft.com/office/mac/drawingml/2011/main" xmlns:m="http://schemas.openxmlformats.org/officeDocument/2006/math" val="1"/>
                    </a:ext>
                  </a:extLst>
                </p:spPr>
                <p:txBody>
                  <a:bodyPr wrap="square" lIns="45719" rIns="45719">
                    <a:spAutoFit/>
                  </a:bodyPr>
                  <a:lstStyle/>
                  <a:p>
                    <a:pPr>
                      <a:defRPr b="1">
                        <a:latin typeface="Bahnschrift"/>
                        <a:ea typeface="Bahnschrift"/>
                        <a:cs typeface="Bahnschrift"/>
                        <a:sym typeface="Bahnschrift"/>
                      </a:defRPr>
                    </a:pPr>
                    <a:r>
                      <a:rPr lang="en-GB">
                        <a:latin typeface="Corbel" panose="020B0503020204020204" pitchFamily="34" charset="0"/>
                      </a:rPr>
                      <a:t>Q1 = </a:t>
                    </a:r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oMath>
                    </a14:m>
                    <a:endParaRPr lang="en-GB" b="1">
                      <a:latin typeface="Corbel" panose="020B0503020204020204" pitchFamily="34" charset="0"/>
                    </a:endParaRPr>
                  </a:p>
                  <a:p>
                    <a:pPr>
                      <a:defRPr b="1">
                        <a:latin typeface="Bahnschrift"/>
                        <a:ea typeface="Bahnschrift"/>
                        <a:cs typeface="Bahnschrift"/>
                        <a:sym typeface="Bahnschrift"/>
                      </a:defRPr>
                    </a:pPr>
                    <a:r>
                      <a:rPr lang="en-GB">
                        <a:latin typeface="Corbel" panose="020B0503020204020204" pitchFamily="34" charset="0"/>
                      </a:rPr>
                      <a:t>Q2 </a:t>
                    </a:r>
                    <a14:m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GB">
                        <a:latin typeface="Corbel" panose="020B0503020204020204" pitchFamily="34" charset="0"/>
                      </a:rPr>
                      <a:t> Q2</a:t>
                    </a:r>
                    <a:endParaRPr lang="en-GB" b="0">
                      <a:latin typeface="Corbel" panose="020B0503020204020204" pitchFamily="34" charset="0"/>
                    </a:endParaRPr>
                  </a:p>
                  <a:p>
                    <a:pPr>
                      <a:defRPr b="1">
                        <a:latin typeface="Bahnschrift"/>
                        <a:ea typeface="Bahnschrift"/>
                        <a:cs typeface="Bahnschrift"/>
                        <a:sym typeface="Bahnschrift"/>
                      </a:defRPr>
                    </a:pPr>
                    <a:endParaRPr b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6">
                    <a:extLst>
                      <a:ext uri="{FF2B5EF4-FFF2-40B4-BE49-F238E27FC236}">
                        <a16:creationId xmlns:a16="http://schemas.microsoft.com/office/drawing/2014/main" id="{286BAB5D-CA31-AECD-7C47-30261733C9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5116" y="4503577"/>
                    <a:ext cx="1104849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791" t="-3974"/>
                    </a:stretch>
                  </a:blipFill>
                  <a:ln w="12700">
                    <a:miter lim="400000"/>
                  </a:ln>
                  <a:extLst>
                    <a:ext uri="{C572A759-6A51-4108-AA02-DFA0A04FC94B}">
                      <ma14:wrappingTextBoxFlag xmlns:m="http://schemas.openxmlformats.org/officeDocument/2006/math" xmlns:ma14="http://schemas.microsoft.com/office/mac/drawingml/2011/main" xmlns:a14="http://schemas.microsoft.com/office/drawing/2010/main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6">
                    <a:extLst>
                      <a:ext uri="{FF2B5EF4-FFF2-40B4-BE49-F238E27FC236}">
                        <a16:creationId xmlns:a16="http://schemas.microsoft.com/office/drawing/2014/main" id="{5AFD832E-CF18-17D1-0BA9-FA38111169C9}"/>
                      </a:ext>
                    </a:extLst>
                  </p:cNvPr>
                  <p:cNvSpPr txBox="1"/>
                  <p:nvPr/>
                </p:nvSpPr>
                <p:spPr>
                  <a:xfrm>
                    <a:off x="7677319" y="4503577"/>
                    <a:ext cx="1323397" cy="954107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a14="http://schemas.microsoft.com/office/mac/drawingml/2011/main" xmlns:m="http://schemas.openxmlformats.org/officeDocument/2006/math" val="1"/>
                    </a:ext>
                  </a:extLst>
                </p:spPr>
                <p:txBody>
                  <a:bodyPr wrap="square" lIns="45719" rIns="45719">
                    <a:spAutoFit/>
                  </a:bodyPr>
                  <a:lstStyle/>
                  <a:p>
                    <a:pPr>
                      <a:defRPr b="1">
                        <a:latin typeface="Bahnschrift"/>
                        <a:ea typeface="Bahnschrift"/>
                        <a:cs typeface="Bahnschrift"/>
                        <a:sym typeface="Bahnschrift"/>
                      </a:defRPr>
                    </a:pPr>
                    <a:r>
                      <a:rPr lang="en-GB">
                        <a:latin typeface="Corbel" panose="020B0503020204020204" pitchFamily="34" charset="0"/>
                      </a:rPr>
                      <a:t>Q1 = </a:t>
                    </a:r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oMath>
                    </a14:m>
                    <a:endParaRPr lang="en-GB" b="1">
                      <a:latin typeface="Corbel" panose="020B0503020204020204" pitchFamily="34" charset="0"/>
                    </a:endParaRPr>
                  </a:p>
                  <a:p>
                    <a:pPr>
                      <a:defRPr b="1">
                        <a:latin typeface="Bahnschrift"/>
                        <a:ea typeface="Bahnschrift"/>
                        <a:cs typeface="Bahnschrift"/>
                        <a:sym typeface="Bahnschrift"/>
                      </a:defRPr>
                    </a:pPr>
                    <a:r>
                      <a:rPr lang="en-GB">
                        <a:latin typeface="Corbel" panose="020B0503020204020204" pitchFamily="34" charset="0"/>
                      </a:rPr>
                      <a:t>Q2 </a:t>
                    </a:r>
                    <a14:m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GB">
                        <a:latin typeface="Corbel" panose="020B0503020204020204" pitchFamily="34" charset="0"/>
                      </a:rPr>
                      <a:t> </a:t>
                    </a:r>
                    <a:r>
                      <a:rPr lang="en-GB" sz="2000">
                        <a:latin typeface="Corbel" panose="020B0503020204020204" pitchFamily="34" charset="0"/>
                      </a:rPr>
                      <a:t>U</a:t>
                    </a:r>
                    <a:r>
                      <a:rPr lang="en-GB">
                        <a:latin typeface="Corbel" panose="020B0503020204020204" pitchFamily="34" charset="0"/>
                      </a:rPr>
                      <a:t> (Q2)</a:t>
                    </a:r>
                    <a:endParaRPr lang="en-GB" b="0">
                      <a:latin typeface="Corbel" panose="020B0503020204020204" pitchFamily="34" charset="0"/>
                    </a:endParaRPr>
                  </a:p>
                  <a:p>
                    <a:pPr>
                      <a:defRPr b="1">
                        <a:latin typeface="Bahnschrift"/>
                        <a:ea typeface="Bahnschrift"/>
                        <a:cs typeface="Bahnschrift"/>
                        <a:sym typeface="Bahnschrift"/>
                      </a:defRPr>
                    </a:pPr>
                    <a:endParaRPr b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6">
                    <a:extLst>
                      <a:ext uri="{FF2B5EF4-FFF2-40B4-BE49-F238E27FC236}">
                        <a16:creationId xmlns:a16="http://schemas.microsoft.com/office/drawing/2014/main" id="{5AFD832E-CF18-17D1-0BA9-FA38111169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7319" y="4503577"/>
                    <a:ext cx="1323397" cy="95410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373" t="-3846" r="-7373"/>
                    </a:stretch>
                  </a:blipFill>
                  <a:ln w="12700">
                    <a:miter lim="400000"/>
                  </a:ln>
                  <a:extLst>
                    <a:ext uri="{C572A759-6A51-4108-AA02-DFA0A04FC94B}">
                      <ma14:wrappingTextBoxFlag xmlns:m="http://schemas.openxmlformats.org/officeDocument/2006/math" xmlns:ma14="http://schemas.microsoft.com/office/mac/drawingml/2011/main" xmlns:a14="http://schemas.microsoft.com/office/drawing/2010/main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59E4C1-3EFB-5BEF-BE96-FF61265091F1}"/>
              </a:ext>
            </a:extLst>
          </p:cNvPr>
          <p:cNvGrpSpPr/>
          <p:nvPr/>
        </p:nvGrpSpPr>
        <p:grpSpPr>
          <a:xfrm>
            <a:off x="8408178" y="2104753"/>
            <a:ext cx="3355037" cy="2567641"/>
            <a:chOff x="8284603" y="1666195"/>
            <a:chExt cx="3355037" cy="2567641"/>
          </a:xfrm>
        </p:grpSpPr>
        <p:sp>
          <p:nvSpPr>
            <p:cNvPr id="279" name="TextBox 6"/>
            <p:cNvSpPr txBox="1"/>
            <p:nvPr/>
          </p:nvSpPr>
          <p:spPr>
            <a:xfrm>
              <a:off x="9834275" y="1666195"/>
              <a:ext cx="81864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Bahnschrift"/>
                  <a:ea typeface="Bahnschrift"/>
                  <a:cs typeface="Bahnschrift"/>
                  <a:sym typeface="Bahnschrift"/>
                </a:defRPr>
              </a:pPr>
              <a:r>
                <a:rPr lang="en-GB"/>
                <a:t>SWAP</a:t>
              </a:r>
              <a:endParaRPr lang="en-GB" b="0"/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89C2E6B1-7EC8-D0A8-9CED-176BCBC63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686890" y="2219098"/>
              <a:ext cx="2952750" cy="9620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6">
                  <a:extLst>
                    <a:ext uri="{FF2B5EF4-FFF2-40B4-BE49-F238E27FC236}">
                      <a16:creationId xmlns:a16="http://schemas.microsoft.com/office/drawing/2014/main" id="{CF6EB54A-1CF8-2A62-6237-2123BD47EDD2}"/>
                    </a:ext>
                  </a:extLst>
                </p:cNvPr>
                <p:cNvSpPr txBox="1"/>
                <p:nvPr/>
              </p:nvSpPr>
              <p:spPr>
                <a:xfrm>
                  <a:off x="9805685" y="3310506"/>
                  <a:ext cx="1104849" cy="92333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xmlns:m="http://schemas.openxmlformats.org/officeDocument/2006/math" val="1"/>
                  </a:ext>
                </a:extLst>
              </p:spPr>
              <p:txBody>
                <a:bodyPr wrap="square" lIns="45719" rIns="45719">
                  <a:spAutoFit/>
                </a:bodyPr>
                <a:lstStyle/>
                <a:p>
                  <a:pPr>
                    <a:defRPr b="1">
                      <a:latin typeface="Bahnschrift"/>
                      <a:ea typeface="Bahnschrift"/>
                      <a:cs typeface="Bahnschrift"/>
                      <a:sym typeface="Bahnschrift"/>
                    </a:defRPr>
                  </a:pPr>
                  <a:r>
                    <a:rPr lang="en-GB">
                      <a:latin typeface="Corbel" panose="020B0503020204020204" pitchFamily="34" charset="0"/>
                    </a:rPr>
                    <a:t>Q1 </a:t>
                  </a:r>
                  <a14:m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GB">
                      <a:latin typeface="Corbel" panose="020B0503020204020204" pitchFamily="34" charset="0"/>
                    </a:rPr>
                    <a:t> Q2 Q2 </a:t>
                  </a:r>
                  <a14:m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GB">
                      <a:latin typeface="Corbel" panose="020B0503020204020204" pitchFamily="34" charset="0"/>
                    </a:rPr>
                    <a:t> Q1</a:t>
                  </a:r>
                  <a:endParaRPr lang="en-GB" b="0">
                    <a:latin typeface="Corbel" panose="020B0503020204020204" pitchFamily="34" charset="0"/>
                  </a:endParaRPr>
                </a:p>
                <a:p>
                  <a:pPr>
                    <a:defRPr b="1">
                      <a:latin typeface="Bahnschrift"/>
                      <a:ea typeface="Bahnschrift"/>
                      <a:cs typeface="Bahnschrift"/>
                      <a:sym typeface="Bahnschrift"/>
                    </a:defRPr>
                  </a:pPr>
                  <a:endParaRPr b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TextBox 6">
                  <a:extLst>
                    <a:ext uri="{FF2B5EF4-FFF2-40B4-BE49-F238E27FC236}">
                      <a16:creationId xmlns:a16="http://schemas.microsoft.com/office/drawing/2014/main" id="{CF6EB54A-1CF8-2A62-6237-2123BD47E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5685" y="3310506"/>
                  <a:ext cx="1104849" cy="923330"/>
                </a:xfrm>
                <a:prstGeom prst="rect">
                  <a:avLst/>
                </a:prstGeom>
                <a:blipFill>
                  <a:blip r:embed="rId15"/>
                  <a:stretch>
                    <a:fillRect l="-8840" t="-3311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="http://schemas.openxmlformats.org/officeDocument/2006/math" xmlns:ma14="http://schemas.microsoft.com/office/mac/drawingml/2011/main" xmlns:a14="http://schemas.microsoft.com/office/drawing/2010/main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6">
              <a:extLst>
                <a:ext uri="{FF2B5EF4-FFF2-40B4-BE49-F238E27FC236}">
                  <a16:creationId xmlns:a16="http://schemas.microsoft.com/office/drawing/2014/main" id="{5D7A2665-C4C3-46FA-B102-D74678BB2C91}"/>
                </a:ext>
              </a:extLst>
            </p:cNvPr>
            <p:cNvSpPr txBox="1"/>
            <p:nvPr/>
          </p:nvSpPr>
          <p:spPr>
            <a:xfrm>
              <a:off x="8284603" y="2176573"/>
              <a:ext cx="81864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Bahnschrift"/>
                  <a:ea typeface="Bahnschrift"/>
                  <a:cs typeface="Bahnschrift"/>
                  <a:sym typeface="Bahnschrift"/>
                </a:defRPr>
              </a:pPr>
              <a:r>
                <a:rPr lang="en-GB">
                  <a:latin typeface="Corbel" panose="020B0503020204020204" pitchFamily="34" charset="0"/>
                </a:rPr>
                <a:t>Q1</a:t>
              </a:r>
              <a:endParaRPr b="0">
                <a:latin typeface="Corbel" panose="020B0503020204020204" pitchFamily="34" charset="0"/>
              </a:endParaRPr>
            </a:p>
          </p:txBody>
        </p:sp>
        <p:sp>
          <p:nvSpPr>
            <p:cNvPr id="45" name="TextBox 6">
              <a:extLst>
                <a:ext uri="{FF2B5EF4-FFF2-40B4-BE49-F238E27FC236}">
                  <a16:creationId xmlns:a16="http://schemas.microsoft.com/office/drawing/2014/main" id="{26267879-FFF4-1448-6212-8BF5380D8F7A}"/>
                </a:ext>
              </a:extLst>
            </p:cNvPr>
            <p:cNvSpPr txBox="1"/>
            <p:nvPr/>
          </p:nvSpPr>
          <p:spPr>
            <a:xfrm>
              <a:off x="8318326" y="2837800"/>
              <a:ext cx="81864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latin typeface="Bahnschrift"/>
                  <a:ea typeface="Bahnschrift"/>
                  <a:cs typeface="Bahnschrift"/>
                  <a:sym typeface="Bahnschrift"/>
                </a:defRPr>
              </a:pPr>
              <a:r>
                <a:rPr lang="en-GB">
                  <a:latin typeface="Corbel" panose="020B0503020204020204" pitchFamily="34" charset="0"/>
                </a:rPr>
                <a:t>Q2</a:t>
              </a:r>
              <a:endParaRPr b="0">
                <a:latin typeface="Corbel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163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The quantum circuit</a:t>
            </a:r>
          </a:p>
        </p:txBody>
      </p:sp>
      <p:pic>
        <p:nvPicPr>
          <p:cNvPr id="27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5" y="1469335"/>
            <a:ext cx="6740237" cy="4243267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Rectangle 2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extBox 6"/>
          <p:cNvSpPr txBox="1"/>
          <p:nvPr/>
        </p:nvSpPr>
        <p:spPr>
          <a:xfrm>
            <a:off x="7517482" y="2164225"/>
            <a:ext cx="4628798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Bahnschrift"/>
                <a:ea typeface="Bahnschrift"/>
                <a:cs typeface="Bahnschrift"/>
                <a:sym typeface="Bahnschrift"/>
              </a:defRPr>
            </a:pPr>
            <a:r>
              <a:t>Init: </a:t>
            </a:r>
            <a:r>
              <a:rPr b="0"/>
              <a:t>rotations angles are set by a combination of the previous QC outcome and natural selection pressure</a:t>
            </a:r>
            <a:endParaRPr>
              <a:solidFill>
                <a:srgbClr val="FFFFFF"/>
              </a:solidFill>
            </a:endParaRPr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b="1">
                <a:latin typeface="Bahnschrift"/>
                <a:ea typeface="Bahnschrift"/>
                <a:cs typeface="Bahnschrift"/>
                <a:sym typeface="Bahnschrift"/>
              </a:defRPr>
            </a:pPr>
            <a:r>
              <a:t>Intra: </a:t>
            </a:r>
            <a:r>
              <a:rPr b="0"/>
              <a:t>CR gates build correlations between characteristics of individual finches</a:t>
            </a:r>
            <a:endParaRPr>
              <a:solidFill>
                <a:srgbClr val="FFFFFF"/>
              </a:solidFill>
            </a:endParaRPr>
          </a:p>
          <a:p>
            <a:pPr>
              <a:defRPr b="1">
                <a:latin typeface="Bahnschrift"/>
                <a:ea typeface="Bahnschrift"/>
                <a:cs typeface="Bahnschrift"/>
                <a:sym typeface="Bahnschrift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b="1">
                <a:latin typeface="Bahnschrift"/>
                <a:ea typeface="Bahnschrift"/>
                <a:cs typeface="Bahnschrift"/>
                <a:sym typeface="Bahnschrift"/>
              </a:defRPr>
            </a:pPr>
            <a:r>
              <a:t>Inter: </a:t>
            </a:r>
            <a:r>
              <a:rPr b="0"/>
              <a:t>partial SWAP gates model exchange of characteristics between finches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Finch visualization</a:t>
            </a:r>
          </a:p>
        </p:txBody>
      </p:sp>
      <p:sp>
        <p:nvSpPr>
          <p:cNvPr id="218" name="Rectangle 3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Box 2"/>
          <p:cNvSpPr txBox="1"/>
          <p:nvPr/>
        </p:nvSpPr>
        <p:spPr>
          <a:xfrm>
            <a:off x="1195402" y="1941229"/>
            <a:ext cx="5056861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GB" sz="2000"/>
              <a:t>1. Separate image into our 4 finch characteristics (wingspan, beak size, fatness, colour)</a:t>
            </a:r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endParaRPr sz="2000"/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GB" sz="2000"/>
              <a:t>2. </a:t>
            </a:r>
            <a:r>
              <a:rPr sz="2000"/>
              <a:t>Benchmark the scaling factor of each characteristic:       </a:t>
            </a:r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sz="2000"/>
              <a:t>scaling factor = QC output x benchmark value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5A8766-F8FB-7174-BDF2-6D400A15FD51}"/>
              </a:ext>
            </a:extLst>
          </p:cNvPr>
          <p:cNvGrpSpPr/>
          <p:nvPr/>
        </p:nvGrpSpPr>
        <p:grpSpPr>
          <a:xfrm>
            <a:off x="6656294" y="1484720"/>
            <a:ext cx="5311685" cy="3846428"/>
            <a:chOff x="3845291" y="3282158"/>
            <a:chExt cx="4028059" cy="2754988"/>
          </a:xfrm>
        </p:grpSpPr>
        <p:pic>
          <p:nvPicPr>
            <p:cNvPr id="22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5291" y="3282158"/>
              <a:ext cx="2851745" cy="248362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3" name="Line"/>
            <p:cNvSpPr/>
            <p:nvPr/>
          </p:nvSpPr>
          <p:spPr>
            <a:xfrm flipV="1">
              <a:off x="4458075" y="4219104"/>
              <a:ext cx="1286347" cy="1042544"/>
            </a:xfrm>
            <a:prstGeom prst="line">
              <a:avLst/>
            </a:prstGeom>
            <a:ln w="50800">
              <a:solidFill>
                <a:srgbClr val="FF40FF"/>
              </a:solidFill>
              <a:prstDash val="sysDot"/>
              <a:miter lim="400000"/>
            </a:ln>
          </p:spPr>
          <p:txBody>
            <a:bodyPr lIns="45719" rIns="45719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5820830" y="3784479"/>
              <a:ext cx="183920" cy="1116549"/>
            </a:xfrm>
            <a:prstGeom prst="line">
              <a:avLst/>
            </a:prstGeom>
            <a:ln w="50800">
              <a:solidFill>
                <a:srgbClr val="FF40FF"/>
              </a:solidFill>
              <a:prstDash val="sysDot"/>
              <a:miter lim="400000"/>
            </a:ln>
          </p:spPr>
          <p:txBody>
            <a:bodyPr lIns="45719" rIns="45719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 flipV="1">
              <a:off x="4815173" y="4827513"/>
              <a:ext cx="911785" cy="443165"/>
            </a:xfrm>
            <a:prstGeom prst="line">
              <a:avLst/>
            </a:prstGeom>
            <a:ln w="50800">
              <a:solidFill>
                <a:srgbClr val="FF40FF"/>
              </a:solidFill>
              <a:prstDash val="sysDot"/>
              <a:miter lim="400000"/>
            </a:ln>
          </p:spPr>
          <p:txBody>
            <a:bodyPr lIns="45719" rIns="45719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Control beak size"/>
            <p:cNvSpPr txBox="1"/>
            <p:nvPr/>
          </p:nvSpPr>
          <p:spPr>
            <a:xfrm>
              <a:off x="6197919" y="4259522"/>
              <a:ext cx="1675431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t>Control beak size</a:t>
              </a:r>
            </a:p>
          </p:txBody>
        </p:sp>
        <p:sp>
          <p:nvSpPr>
            <p:cNvPr id="227" name="Control wingspans"/>
            <p:cNvSpPr txBox="1"/>
            <p:nvPr/>
          </p:nvSpPr>
          <p:spPr>
            <a:xfrm>
              <a:off x="3973539" y="3397556"/>
              <a:ext cx="1772764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t>Control wingspans</a:t>
              </a:r>
            </a:p>
          </p:txBody>
        </p:sp>
        <p:sp>
          <p:nvSpPr>
            <p:cNvPr id="228" name="Control fatness"/>
            <p:cNvSpPr txBox="1"/>
            <p:nvPr/>
          </p:nvSpPr>
          <p:spPr>
            <a:xfrm>
              <a:off x="4871507" y="5390815"/>
              <a:ext cx="1475183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t>Control fatness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ahnschrift"/>
                <a:ea typeface="Bahnschrift"/>
                <a:cs typeface="Bahnschrift"/>
                <a:sym typeface="Bahnschrift"/>
              </a:defRPr>
            </a:lvl1pPr>
          </a:lstStyle>
          <a:p>
            <a:r>
              <a:t>Finch visualization</a:t>
            </a:r>
          </a:p>
        </p:txBody>
      </p:sp>
      <p:sp>
        <p:nvSpPr>
          <p:cNvPr id="231" name="Rectangle 3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rgbClr val="002060"/>
          </a:solidFill>
          <a:ln w="12700">
            <a:solidFill>
              <a:srgbClr val="2F7F8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76" y="6051282"/>
            <a:ext cx="1040893" cy="671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35" y="6103773"/>
            <a:ext cx="1863076" cy="65207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Box 2"/>
          <p:cNvSpPr txBox="1"/>
          <p:nvPr/>
        </p:nvSpPr>
        <p:spPr>
          <a:xfrm>
            <a:off x="423648" y="1912638"/>
            <a:ext cx="5483631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GB" sz="2000" b="1"/>
              <a:t>Wingspan and beak size: </a:t>
            </a:r>
            <a:r>
              <a:rPr sz="2000"/>
              <a:t>Capture the wings/beak and scale</a:t>
            </a:r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endParaRPr sz="2000"/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GB" sz="2000" b="1"/>
              <a:t>Fatness: </a:t>
            </a:r>
            <a:r>
              <a:rPr lang="en-GB" sz="2000"/>
              <a:t>Distort pixel positions in the bird’s breast </a:t>
            </a:r>
            <a:r>
              <a:rPr sz="2000"/>
              <a:t>to change fatness</a:t>
            </a:r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endParaRPr sz="2000"/>
          </a:p>
          <a:p>
            <a:pPr>
              <a:defRPr>
                <a:latin typeface="Bahnschrift"/>
                <a:ea typeface="Bahnschrift"/>
                <a:cs typeface="Bahnschrift"/>
                <a:sym typeface="Bahnschrift"/>
              </a:defRPr>
            </a:pPr>
            <a:r>
              <a:rPr lang="en-GB" sz="2000" b="1" err="1"/>
              <a:t>Color</a:t>
            </a:r>
            <a:r>
              <a:rPr lang="en-GB" sz="2000" b="1"/>
              <a:t>:</a:t>
            </a:r>
            <a:r>
              <a:rPr lang="en-GB" sz="2000"/>
              <a:t> </a:t>
            </a:r>
            <a:r>
              <a:rPr sz="2000"/>
              <a:t>Change color according to color map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2104D9-45BC-D30E-B326-1C6159AE389A}"/>
              </a:ext>
            </a:extLst>
          </p:cNvPr>
          <p:cNvGrpSpPr/>
          <p:nvPr/>
        </p:nvGrpSpPr>
        <p:grpSpPr>
          <a:xfrm>
            <a:off x="7924194" y="1681123"/>
            <a:ext cx="3668318" cy="506679"/>
            <a:chOff x="8771713" y="1719839"/>
            <a:chExt cx="3126205" cy="431801"/>
          </a:xfrm>
        </p:grpSpPr>
        <p:pic>
          <p:nvPicPr>
            <p:cNvPr id="235" name="Image" descr="Image"/>
            <p:cNvPicPr>
              <a:picLocks noChangeAspect="1"/>
            </p:cNvPicPr>
            <p:nvPr/>
          </p:nvPicPr>
          <p:blipFill>
            <a:blip r:embed="rId4"/>
            <a:srcRect l="72408" t="42834" r="16965" b="49106"/>
            <a:stretch>
              <a:fillRect/>
            </a:stretch>
          </p:blipFill>
          <p:spPr>
            <a:xfrm>
              <a:off x="8771713" y="1725276"/>
              <a:ext cx="506483" cy="33452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7417" y="1719839"/>
              <a:ext cx="1460501" cy="431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7" name="Arrow"/>
            <p:cNvSpPr/>
            <p:nvPr/>
          </p:nvSpPr>
          <p:spPr>
            <a:xfrm>
              <a:off x="9521983" y="1834752"/>
              <a:ext cx="323577" cy="201975"/>
            </a:xfrm>
            <a:prstGeom prst="rightArrow">
              <a:avLst>
                <a:gd name="adj1" fmla="val 32000"/>
                <a:gd name="adj2" fmla="val 102532"/>
              </a:avLst>
            </a:prstGeom>
            <a:solidFill>
              <a:srgbClr val="FFFFFF"/>
            </a:solidFill>
            <a:ln w="12700">
              <a:solidFill>
                <a:schemeClr val="accent1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D35ABD6-E789-A986-0AD6-670A843F7507}"/>
              </a:ext>
            </a:extLst>
          </p:cNvPr>
          <p:cNvGrpSpPr/>
          <p:nvPr/>
        </p:nvGrpSpPr>
        <p:grpSpPr>
          <a:xfrm>
            <a:off x="6434440" y="4431614"/>
            <a:ext cx="4301189" cy="1015663"/>
            <a:chOff x="7385599" y="4669409"/>
            <a:chExt cx="4301189" cy="1015663"/>
          </a:xfrm>
        </p:grpSpPr>
        <p:sp>
          <p:nvSpPr>
            <p:cNvPr id="263" name="Oval"/>
            <p:cNvSpPr/>
            <p:nvPr/>
          </p:nvSpPr>
          <p:spPr>
            <a:xfrm>
              <a:off x="8022434" y="4752436"/>
              <a:ext cx="144700" cy="215948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Each     denotes…"/>
            <p:cNvSpPr txBox="1"/>
            <p:nvPr/>
          </p:nvSpPr>
          <p:spPr>
            <a:xfrm>
              <a:off x="7385599" y="4669409"/>
              <a:ext cx="4301189" cy="1015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sz="2000"/>
                <a:t>Each     </a:t>
              </a:r>
              <a:r>
                <a:rPr lang="en-GB" sz="2000"/>
                <a:t> </a:t>
              </a:r>
              <a:r>
                <a:rPr sz="2000"/>
                <a:t>denotes a pixel</a:t>
              </a:r>
              <a:r>
                <a:rPr lang="en-GB" sz="2000"/>
                <a:t> and the line denotes the edge of the bird’s breast (‘fatness control area’)</a:t>
              </a:r>
              <a:endParaRPr sz="20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BB07B9A-1240-1DE7-701E-575DC9059EC9}"/>
              </a:ext>
            </a:extLst>
          </p:cNvPr>
          <p:cNvGrpSpPr/>
          <p:nvPr/>
        </p:nvGrpSpPr>
        <p:grpSpPr>
          <a:xfrm>
            <a:off x="6541994" y="2579119"/>
            <a:ext cx="4781211" cy="2092465"/>
            <a:chOff x="7568565" y="2528690"/>
            <a:chExt cx="4137881" cy="1810916"/>
          </a:xfrm>
        </p:grpSpPr>
        <p:sp>
          <p:nvSpPr>
            <p:cNvPr id="238" name="Arrow"/>
            <p:cNvSpPr/>
            <p:nvPr/>
          </p:nvSpPr>
          <p:spPr>
            <a:xfrm>
              <a:off x="9531966" y="2745484"/>
              <a:ext cx="323576" cy="201974"/>
            </a:xfrm>
            <a:prstGeom prst="rightArrow">
              <a:avLst>
                <a:gd name="adj1" fmla="val 32000"/>
                <a:gd name="adj2" fmla="val 102532"/>
              </a:avLst>
            </a:prstGeom>
            <a:solidFill>
              <a:srgbClr val="FFFFFF"/>
            </a:solidFill>
            <a:ln w="12700">
              <a:solidFill>
                <a:schemeClr val="accent1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7568565" y="2528690"/>
              <a:ext cx="882097" cy="882096"/>
            </a:xfrm>
            <a:prstGeom prst="line">
              <a:avLst/>
            </a:prstGeom>
            <a:ln w="38100">
              <a:solidFill>
                <a:schemeClr val="accent1"/>
              </a:solidFill>
              <a:miter/>
            </a:ln>
          </p:spPr>
          <p:txBody>
            <a:bodyPr lIns="45719" rIns="45719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Oval"/>
            <p:cNvSpPr/>
            <p:nvPr/>
          </p:nvSpPr>
          <p:spPr>
            <a:xfrm>
              <a:off x="7712488" y="3136120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Oval"/>
            <p:cNvSpPr/>
            <p:nvPr/>
          </p:nvSpPr>
          <p:spPr>
            <a:xfrm>
              <a:off x="8013401" y="3148820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Oval"/>
            <p:cNvSpPr/>
            <p:nvPr/>
          </p:nvSpPr>
          <p:spPr>
            <a:xfrm>
              <a:off x="8318201" y="3174220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Oval"/>
            <p:cNvSpPr/>
            <p:nvPr/>
          </p:nvSpPr>
          <p:spPr>
            <a:xfrm>
              <a:off x="7710544" y="3531584"/>
              <a:ext cx="144700" cy="215948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Oval"/>
            <p:cNvSpPr/>
            <p:nvPr/>
          </p:nvSpPr>
          <p:spPr>
            <a:xfrm>
              <a:off x="8011457" y="3544284"/>
              <a:ext cx="144700" cy="215948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Oval"/>
            <p:cNvSpPr/>
            <p:nvPr/>
          </p:nvSpPr>
          <p:spPr>
            <a:xfrm>
              <a:off x="8316257" y="3556984"/>
              <a:ext cx="144700" cy="215948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Oval"/>
            <p:cNvSpPr/>
            <p:nvPr/>
          </p:nvSpPr>
          <p:spPr>
            <a:xfrm>
              <a:off x="8015344" y="2808936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Oval"/>
            <p:cNvSpPr/>
            <p:nvPr/>
          </p:nvSpPr>
          <p:spPr>
            <a:xfrm>
              <a:off x="8316257" y="2821636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Oval"/>
            <p:cNvSpPr/>
            <p:nvPr/>
          </p:nvSpPr>
          <p:spPr>
            <a:xfrm>
              <a:off x="8621057" y="2847036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Oval"/>
            <p:cNvSpPr/>
            <p:nvPr/>
          </p:nvSpPr>
          <p:spPr>
            <a:xfrm>
              <a:off x="8622029" y="3196307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Oval"/>
            <p:cNvSpPr/>
            <p:nvPr/>
          </p:nvSpPr>
          <p:spPr>
            <a:xfrm>
              <a:off x="8620085" y="3566371"/>
              <a:ext cx="144700" cy="215948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 flipV="1">
              <a:off x="10343183" y="2641477"/>
              <a:ext cx="882096" cy="882096"/>
            </a:xfrm>
            <a:prstGeom prst="line">
              <a:avLst/>
            </a:prstGeom>
            <a:ln w="38100">
              <a:solidFill>
                <a:schemeClr val="accent1"/>
              </a:solidFill>
              <a:miter/>
            </a:ln>
          </p:spPr>
          <p:txBody>
            <a:bodyPr lIns="45719" rIns="45719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Oval"/>
            <p:cNvSpPr/>
            <p:nvPr/>
          </p:nvSpPr>
          <p:spPr>
            <a:xfrm>
              <a:off x="10487106" y="3248906"/>
              <a:ext cx="144700" cy="215948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Oval"/>
            <p:cNvSpPr/>
            <p:nvPr/>
          </p:nvSpPr>
          <p:spPr>
            <a:xfrm>
              <a:off x="10889619" y="3299707"/>
              <a:ext cx="144699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Oval"/>
            <p:cNvSpPr/>
            <p:nvPr/>
          </p:nvSpPr>
          <p:spPr>
            <a:xfrm>
              <a:off x="11207119" y="3426707"/>
              <a:ext cx="144699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Oval"/>
            <p:cNvSpPr/>
            <p:nvPr/>
          </p:nvSpPr>
          <p:spPr>
            <a:xfrm>
              <a:off x="10510562" y="3682471"/>
              <a:ext cx="144700" cy="215948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Oval"/>
            <p:cNvSpPr/>
            <p:nvPr/>
          </p:nvSpPr>
          <p:spPr>
            <a:xfrm>
              <a:off x="10811474" y="3771371"/>
              <a:ext cx="144700" cy="215948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Oval"/>
            <p:cNvSpPr/>
            <p:nvPr/>
          </p:nvSpPr>
          <p:spPr>
            <a:xfrm>
              <a:off x="11128974" y="3936471"/>
              <a:ext cx="144700" cy="215948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Oval"/>
            <p:cNvSpPr/>
            <p:nvPr/>
          </p:nvSpPr>
          <p:spPr>
            <a:xfrm>
              <a:off x="10789962" y="2921723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Oval"/>
            <p:cNvSpPr/>
            <p:nvPr/>
          </p:nvSpPr>
          <p:spPr>
            <a:xfrm>
              <a:off x="11116274" y="2972523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Oval"/>
            <p:cNvSpPr/>
            <p:nvPr/>
          </p:nvSpPr>
          <p:spPr>
            <a:xfrm>
              <a:off x="11484574" y="3036023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Oval"/>
            <p:cNvSpPr/>
            <p:nvPr/>
          </p:nvSpPr>
          <p:spPr>
            <a:xfrm>
              <a:off x="11561746" y="3550394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Oval"/>
            <p:cNvSpPr/>
            <p:nvPr/>
          </p:nvSpPr>
          <p:spPr>
            <a:xfrm>
              <a:off x="11547102" y="4123658"/>
              <a:ext cx="144700" cy="215948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Oval"/>
            <p:cNvSpPr/>
            <p:nvPr/>
          </p:nvSpPr>
          <p:spPr>
            <a:xfrm>
              <a:off x="8316257" y="3558236"/>
              <a:ext cx="144700" cy="215947"/>
            </a:xfrm>
            <a:prstGeom prst="ellipse">
              <a:avLst/>
            </a:prstGeom>
            <a:gradFill>
              <a:gsLst>
                <a:gs pos="0">
                  <a:srgbClr val="FFB94C"/>
                </a:gs>
                <a:gs pos="50000">
                  <a:srgbClr val="FFB219"/>
                </a:gs>
                <a:gs pos="100000">
                  <a:srgbClr val="E49E14"/>
                </a:gs>
              </a:gsLst>
              <a:lin ang="5400000"/>
            </a:gradFill>
            <a:ln w="6350">
              <a:solidFill>
                <a:schemeClr val="accent1"/>
              </a:solidFill>
              <a:miter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6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292" y="4532877"/>
            <a:ext cx="2730321" cy="91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0000FF"/>
      </a:hlink>
      <a:folHlink>
        <a:srgbClr val="FF00FF"/>
      </a:folHlink>
    </a:clrScheme>
    <a:fontScheme name="Dept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pth">
  <a:themeElements>
    <a:clrScheme name="Dept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0000FF"/>
      </a:hlink>
      <a:folHlink>
        <a:srgbClr val="FF00FF"/>
      </a:folHlink>
    </a:clrScheme>
    <a:fontScheme name="Dept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Depth</vt:lpstr>
      <vt:lpstr>PowerPoint Presentation</vt:lpstr>
      <vt:lpstr>Our project</vt:lpstr>
      <vt:lpstr>The approach</vt:lpstr>
      <vt:lpstr>The quantum circuit</vt:lpstr>
      <vt:lpstr>Finch encoding and visualization</vt:lpstr>
      <vt:lpstr>Recap: QC diagrams</vt:lpstr>
      <vt:lpstr>The quantum circuit</vt:lpstr>
      <vt:lpstr>Finch visualization</vt:lpstr>
      <vt:lpstr>Finch visualization</vt:lpstr>
      <vt:lpstr>Finch evolution on Harmony</vt:lpstr>
      <vt:lpstr>Typical evolution result</vt:lpstr>
      <vt:lpstr>Natural selection bias</vt:lpstr>
      <vt:lpstr>Intra-finch evolution</vt:lpstr>
      <vt:lpstr>Inter-finch mixing</vt:lpstr>
      <vt:lpstr>Finch evolution</vt:lpstr>
      <vt:lpstr>Finch Hall of Fame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2</cp:revision>
  <dcterms:modified xsi:type="dcterms:W3CDTF">2023-03-09T05:10:17Z</dcterms:modified>
</cp:coreProperties>
</file>